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48"/>
  </p:notesMasterIdLst>
  <p:sldIdLst>
    <p:sldId id="256" r:id="rId5"/>
    <p:sldId id="302" r:id="rId6"/>
    <p:sldId id="339" r:id="rId7"/>
    <p:sldId id="312" r:id="rId8"/>
    <p:sldId id="316" r:id="rId9"/>
    <p:sldId id="313" r:id="rId10"/>
    <p:sldId id="314" r:id="rId11"/>
    <p:sldId id="324" r:id="rId12"/>
    <p:sldId id="309" r:id="rId13"/>
    <p:sldId id="310" r:id="rId14"/>
    <p:sldId id="311" r:id="rId15"/>
    <p:sldId id="317" r:id="rId16"/>
    <p:sldId id="320" r:id="rId17"/>
    <p:sldId id="318" r:id="rId18"/>
    <p:sldId id="325" r:id="rId19"/>
    <p:sldId id="321" r:id="rId20"/>
    <p:sldId id="322" r:id="rId21"/>
    <p:sldId id="323" r:id="rId22"/>
    <p:sldId id="340" r:id="rId23"/>
    <p:sldId id="341" r:id="rId24"/>
    <p:sldId id="327" r:id="rId25"/>
    <p:sldId id="342" r:id="rId26"/>
    <p:sldId id="343" r:id="rId27"/>
    <p:sldId id="344" r:id="rId28"/>
    <p:sldId id="345" r:id="rId29"/>
    <p:sldId id="328" r:id="rId30"/>
    <p:sldId id="346" r:id="rId31"/>
    <p:sldId id="329" r:id="rId32"/>
    <p:sldId id="347" r:id="rId33"/>
    <p:sldId id="330" r:id="rId34"/>
    <p:sldId id="348" r:id="rId35"/>
    <p:sldId id="331" r:id="rId36"/>
    <p:sldId id="349" r:id="rId37"/>
    <p:sldId id="332" r:id="rId38"/>
    <p:sldId id="350" r:id="rId39"/>
    <p:sldId id="333" r:id="rId40"/>
    <p:sldId id="334" r:id="rId41"/>
    <p:sldId id="335" r:id="rId42"/>
    <p:sldId id="336" r:id="rId43"/>
    <p:sldId id="337" r:id="rId44"/>
    <p:sldId id="338" r:id="rId45"/>
    <p:sldId id="276" r:id="rId46"/>
    <p:sldId id="326" r:id="rId47"/>
  </p:sldIdLst>
  <p:sldSz cx="9144000" cy="6858000" type="screen4x3"/>
  <p:notesSz cx="6858000" cy="2171700"/>
  <p:embeddedFontLst>
    <p:embeddedFont>
      <p:font typeface="Calibri" panose="020F050202020403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53" roundtripDataSignature="AMtx7mid1MkFPgE5W0GA8FfdMM1oD9up7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4DB852-DD8C-4D03-A9EC-8B02996C63AA}" v="806" dt="2020-07-20T09:49:17.122"/>
    <p1510:client id="{89F00CBE-48D1-484A-A6B4-F508753CA537}" v="2631" dt="2020-07-20T14:14:23.342"/>
    <p1510:client id="{B6C68A61-9827-47E9-BA06-D7C09E1D0ACB}" v="4332" dt="2020-07-20T13:37:53.045"/>
    <p1510:client id="{C86C4CBA-B461-42CD-92D7-24F79D07C090}" v="277" dt="2020-07-20T12:38:46.222"/>
    <p1510:client id="{F2D6B3A3-3EAC-4D90-AD87-C84384E1EF36}" v="841" dt="2020-07-19T17:37:31.8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52" d="100"/>
          <a:sy n="152" d="100"/>
        </p:scale>
        <p:origin x="176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font" Target="fonts/font2.fntdata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customschemas.google.com/relationships/presentationmetadata" Target="metadata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font" Target="fonts/font3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1.fntdata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latin typeface="Calibri"/>
                <a:cs typeface="Calibri"/>
              </a:rPr>
              <a:t>Wissen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kann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nur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durch</a:t>
            </a:r>
            <a:r>
              <a:rPr lang="en-US">
                <a:latin typeface="Calibri"/>
                <a:cs typeface="Calibri"/>
              </a:rPr>
              <a:t> exp. </a:t>
            </a:r>
            <a:r>
              <a:rPr lang="en-US" err="1">
                <a:latin typeface="Calibri"/>
                <a:cs typeface="Calibri"/>
              </a:rPr>
              <a:t>Falsifiziert</a:t>
            </a:r>
            <a:r>
              <a:rPr lang="en-US">
                <a:latin typeface="Calibri"/>
                <a:cs typeface="Calibri"/>
              </a:rPr>
              <a:t> und </a:t>
            </a:r>
            <a:r>
              <a:rPr lang="en-US" err="1">
                <a:latin typeface="Calibri"/>
                <a:cs typeface="Calibri"/>
              </a:rPr>
              <a:t>ggf</a:t>
            </a:r>
            <a:r>
              <a:rPr lang="en-US">
                <a:latin typeface="Calibri"/>
                <a:cs typeface="Calibri"/>
              </a:rPr>
              <a:t>. </a:t>
            </a:r>
            <a:r>
              <a:rPr lang="en-US" err="1">
                <a:latin typeface="Calibri"/>
                <a:cs typeface="Calibri"/>
              </a:rPr>
              <a:t>Bestaetigt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werden</a:t>
            </a:r>
            <a:endParaRPr lang="en-US">
              <a:latin typeface="Calibri"/>
              <a:cs typeface="Calibri"/>
            </a:endParaRPr>
          </a:p>
          <a:p>
            <a:endParaRPr lang="en-US">
              <a:latin typeface="Calibri"/>
              <a:cs typeface="Calibri"/>
            </a:endParaRPr>
          </a:p>
          <a:p>
            <a:r>
              <a:rPr lang="en-US" err="1"/>
              <a:t>Wisschaftstheorie</a:t>
            </a:r>
            <a:r>
              <a:rPr lang="en-US"/>
              <a:t> </a:t>
            </a:r>
            <a:r>
              <a:rPr lang="en-US" err="1"/>
              <a:t>kann</a:t>
            </a:r>
            <a:r>
              <a:rPr lang="en-US"/>
              <a:t> </a:t>
            </a:r>
            <a:r>
              <a:rPr lang="en-US" err="1"/>
              <a:t>nur</a:t>
            </a:r>
            <a:r>
              <a:rPr lang="en-US"/>
              <a:t> </a:t>
            </a:r>
            <a:r>
              <a:rPr lang="en-US" err="1"/>
              <a:t>aus</a:t>
            </a:r>
            <a:r>
              <a:rPr lang="en-US"/>
              <a:t> </a:t>
            </a:r>
            <a:r>
              <a:rPr lang="en-US" err="1"/>
              <a:t>Experimenten</a:t>
            </a:r>
            <a:r>
              <a:rPr lang="en-US"/>
              <a:t> </a:t>
            </a:r>
            <a:r>
              <a:rPr lang="en-US" err="1"/>
              <a:t>kommen</a:t>
            </a:r>
            <a:r>
              <a:rPr lang="en-US"/>
              <a:t> </a:t>
            </a:r>
          </a:p>
          <a:p>
            <a:endParaRPr lang="en-US">
              <a:latin typeface="Calibri"/>
              <a:cs typeface="Calibri"/>
            </a:endParaRPr>
          </a:p>
          <a:p>
            <a:r>
              <a:rPr lang="en-US" err="1">
                <a:latin typeface="Calibri"/>
                <a:cs typeface="Calibri"/>
              </a:rPr>
              <a:t>z.B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grosse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technische</a:t>
            </a:r>
            <a:r>
              <a:rPr lang="en-US">
                <a:latin typeface="Calibri"/>
                <a:cs typeface="Calibri"/>
              </a:rPr>
              <a:t> Anlagen (LHC)</a:t>
            </a:r>
          </a:p>
          <a:p>
            <a:r>
              <a:rPr lang="en-US" err="1">
                <a:latin typeface="Calibri"/>
                <a:cs typeface="Calibri"/>
              </a:rPr>
              <a:t>aber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auch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andere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Experimente</a:t>
            </a:r>
            <a:r>
              <a:rPr lang="en-US">
                <a:latin typeface="Calibri"/>
                <a:cs typeface="Calibri"/>
              </a:rPr>
              <a:t>: </a:t>
            </a:r>
            <a:r>
              <a:rPr lang="en-US" err="1">
                <a:latin typeface="Calibri"/>
                <a:cs typeface="Calibri"/>
              </a:rPr>
              <a:t>soziale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Experimente</a:t>
            </a:r>
            <a:endParaRPr lang="en-US">
              <a:latin typeface="Calibri"/>
              <a:cs typeface="Calibri"/>
            </a:endParaRPr>
          </a:p>
          <a:p>
            <a:endParaRPr lang="en-US">
              <a:latin typeface="Calibri"/>
              <a:cs typeface="Calibri"/>
            </a:endParaRPr>
          </a:p>
          <a:p>
            <a:r>
              <a:rPr lang="en-US">
                <a:latin typeface="Calibri"/>
                <a:cs typeface="Calibri"/>
              </a:rPr>
              <a:t>ABER: </a:t>
            </a:r>
            <a:r>
              <a:rPr lang="en-US" err="1">
                <a:latin typeface="Calibri"/>
                <a:cs typeface="Calibri"/>
              </a:rPr>
              <a:t>ethishen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Gruenden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nicht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moeglich</a:t>
            </a:r>
            <a:r>
              <a:rPr lang="en-US">
                <a:latin typeface="Calibri"/>
                <a:cs typeface="Calibri"/>
              </a:rPr>
              <a:t>, </a:t>
            </a:r>
            <a:r>
              <a:rPr lang="en-US" err="1">
                <a:latin typeface="Calibri"/>
                <a:cs typeface="Calibri"/>
              </a:rPr>
              <a:t>dauern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zu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lang</a:t>
            </a:r>
            <a:r>
              <a:rPr lang="en-US">
                <a:latin typeface="Calibri"/>
                <a:cs typeface="Calibri"/>
              </a:rPr>
              <a:t>, </a:t>
            </a:r>
            <a:r>
              <a:rPr lang="en-US" err="1">
                <a:latin typeface="Calibri"/>
                <a:cs typeface="Calibri"/>
              </a:rPr>
              <a:t>nicht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realistisch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umzetzbar</a:t>
            </a:r>
            <a:r>
              <a:rPr lang="en-US">
                <a:latin typeface="Calibri"/>
                <a:cs typeface="Calibri"/>
              </a:rPr>
              <a:t> (</a:t>
            </a:r>
            <a:r>
              <a:rPr lang="en-US" err="1">
                <a:latin typeface="Calibri"/>
                <a:cs typeface="Calibri"/>
              </a:rPr>
              <a:t>oder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zu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teuer</a:t>
            </a:r>
            <a:r>
              <a:rPr lang="en-US">
                <a:latin typeface="Calibri"/>
                <a:cs typeface="Calibri"/>
              </a:rPr>
              <a:t>)</a:t>
            </a:r>
          </a:p>
          <a:p>
            <a:r>
              <a:rPr lang="en-US" err="1">
                <a:latin typeface="Calibri"/>
                <a:cs typeface="Calibri"/>
              </a:rPr>
              <a:t>Statistische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Methoden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mit</a:t>
            </a:r>
            <a:r>
              <a:rPr lang="en-US">
                <a:latin typeface="Calibri"/>
                <a:cs typeface="Calibri"/>
              </a:rPr>
              <a:t> der </a:t>
            </a:r>
            <a:r>
              <a:rPr lang="en-US" err="1">
                <a:latin typeface="Calibri"/>
                <a:cs typeface="Calibri"/>
              </a:rPr>
              <a:t>Idee</a:t>
            </a:r>
            <a:r>
              <a:rPr lang="en-US">
                <a:latin typeface="Calibri"/>
                <a:cs typeface="Calibri"/>
              </a:rPr>
              <a:t>: </a:t>
            </a:r>
            <a:r>
              <a:rPr lang="en-US" err="1">
                <a:latin typeface="Calibri"/>
                <a:cs typeface="Calibri"/>
              </a:rPr>
              <a:t>Aus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Datensaetzen</a:t>
            </a:r>
            <a:r>
              <a:rPr lang="en-US">
                <a:latin typeface="Calibri"/>
                <a:cs typeface="Calibri"/>
              </a:rPr>
              <a:t> die </a:t>
            </a:r>
            <a:r>
              <a:rPr lang="en-US" err="1">
                <a:latin typeface="Calibri"/>
                <a:cs typeface="Calibri"/>
              </a:rPr>
              <a:t>schon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bestehen</a:t>
            </a:r>
            <a:r>
              <a:rPr lang="en-US">
                <a:latin typeface="Calibri"/>
                <a:cs typeface="Calibri"/>
              </a:rPr>
              <a:t>, </a:t>
            </a:r>
            <a:r>
              <a:rPr lang="en-US" err="1">
                <a:latin typeface="Calibri"/>
                <a:cs typeface="Calibri"/>
              </a:rPr>
              <a:t>kausale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Zusammenhaenge</a:t>
            </a:r>
            <a:endParaRPr lang="en-US">
              <a:latin typeface="Calibri"/>
              <a:cs typeface="Calibri"/>
            </a:endParaRPr>
          </a:p>
          <a:p>
            <a:endParaRPr lang="en-US">
              <a:latin typeface="Calibri"/>
              <a:cs typeface="Calibri"/>
            </a:endParaRPr>
          </a:p>
          <a:p>
            <a:endParaRPr lang="en-US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de-DE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2039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Char char="•"/>
            </a:pPr>
            <a:r>
              <a:rPr lang="en-US"/>
              <a:t>Need for asymmetric measures: Allow quantification of directions</a:t>
            </a:r>
          </a:p>
          <a:p>
            <a:pPr marL="285750" indent="-285750">
              <a:buChar char="•"/>
            </a:pPr>
            <a:r>
              <a:rPr lang="en-US"/>
              <a:t>Drawing conclusions on cause-effect relationships from observed data</a:t>
            </a:r>
          </a:p>
          <a:p>
            <a:pPr marL="285750" indent="-285750">
              <a:buChar char="•"/>
            </a:pPr>
            <a:r>
              <a:rPr lang="en-US"/>
              <a:t>Identify chain of causes</a:t>
            </a:r>
          </a:p>
          <a:p>
            <a:endParaRPr lang="en-US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lang="de-DE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7868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Measuring the amount of directed (time-asymmetric) transfer of information between two random processes</a:t>
            </a:r>
            <a:endParaRPr lang="en-US"/>
          </a:p>
          <a:p>
            <a:endParaRPr lang="en-GB"/>
          </a:p>
          <a:p>
            <a:r>
              <a:rPr lang="en-GB"/>
              <a:t>Discovers </a:t>
            </a:r>
            <a:r>
              <a:rPr lang="en-GB" b="1"/>
              <a:t>causal relationships</a:t>
            </a:r>
            <a:r>
              <a:rPr lang="en-GB"/>
              <a:t> between time series</a:t>
            </a:r>
            <a:endParaRPr lang="en-US"/>
          </a:p>
          <a:p>
            <a:r>
              <a:rPr lang="en-GB"/>
              <a:t>addresses time-lagged causal discovery</a:t>
            </a:r>
          </a:p>
          <a:p>
            <a:r>
              <a:rPr lang="en-GB"/>
              <a:t>applicable to discrete or continuously-valued time series</a:t>
            </a:r>
          </a:p>
          <a:p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lang="de-DE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0369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lang="de-DE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6258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folie" type="title">
  <p:cSld name="Titelfoli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6" descr="II_rahmen_neu_titel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2700"/>
            <a:ext cx="9144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6"/>
          <p:cNvSpPr txBox="1"/>
          <p:nvPr/>
        </p:nvSpPr>
        <p:spPr>
          <a:xfrm>
            <a:off x="396875" y="6597650"/>
            <a:ext cx="3670300" cy="122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KIT – Die Forschungsuniversität in der Helmholtz-Gemeinschaft</a:t>
            </a:r>
            <a:endParaRPr/>
          </a:p>
        </p:txBody>
      </p:sp>
      <p:sp>
        <p:nvSpPr>
          <p:cNvPr id="19" name="Google Shape;19;p6"/>
          <p:cNvSpPr txBox="1"/>
          <p:nvPr/>
        </p:nvSpPr>
        <p:spPr>
          <a:xfrm>
            <a:off x="7318375" y="6497638"/>
            <a:ext cx="17272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www.kit.edu</a:t>
            </a:r>
            <a:endParaRPr/>
          </a:p>
        </p:txBody>
      </p:sp>
      <p:pic>
        <p:nvPicPr>
          <p:cNvPr id="20" name="Google Shape;20;p6" descr="KIT-Logo-rgb_d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5288" y="333375"/>
            <a:ext cx="1619250" cy="747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vertikaler Text" type="vertTx">
  <p:cSld name="Titel und vertikaler 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1"/>
          </p:nvPr>
        </p:nvSpPr>
        <p:spPr>
          <a:xfrm rot="5400000">
            <a:off x="2123282" y="-532606"/>
            <a:ext cx="4894262" cy="83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kaler Titel und Text" type="vertTitleAndTx">
  <p:cSld name="Vertikaler Titel und 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>
            <a:spLocks noGrp="1"/>
          </p:cNvSpPr>
          <p:nvPr>
            <p:ph type="title"/>
          </p:nvPr>
        </p:nvSpPr>
        <p:spPr>
          <a:xfrm rot="5400000">
            <a:off x="4824413" y="2168525"/>
            <a:ext cx="5759450" cy="208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body" idx="1"/>
          </p:nvPr>
        </p:nvSpPr>
        <p:spPr>
          <a:xfrm rot="5400000">
            <a:off x="569119" y="154781"/>
            <a:ext cx="5759450" cy="611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Inhalt" type="obj">
  <p:cSld name="Titel und Inhal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body" idx="1"/>
          </p:nvPr>
        </p:nvSpPr>
        <p:spPr>
          <a:xfrm>
            <a:off x="392113" y="1198563"/>
            <a:ext cx="8356600" cy="4894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schnittsüberschrift" type="secHead">
  <p:cSld name="Abschnittsüberschrif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84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84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84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840"/>
              <a:buFont typeface="Arial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wei Inhalte" type="twoObj">
  <p:cSld name="Zwei Inhalt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392113" y="1198563"/>
            <a:ext cx="4102100" cy="4894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800"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800"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800"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8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body" idx="2"/>
          </p:nvPr>
        </p:nvSpPr>
        <p:spPr>
          <a:xfrm>
            <a:off x="4646613" y="1198563"/>
            <a:ext cx="4102100" cy="4894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800"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800"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800"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leich" type="twoTxTwoObj">
  <p:cSld name="Vergleich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5pPr>
            <a:lvl6pPr marL="2743200" lvl="5" indent="-28956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Char char="•"/>
              <a:defRPr sz="1600"/>
            </a:lvl6pPr>
            <a:lvl7pPr marL="3200400" lvl="6" indent="-28956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Char char="•"/>
              <a:defRPr sz="1600"/>
            </a:lvl7pPr>
            <a:lvl8pPr marL="3657600" lvl="7" indent="-28955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Char char="•"/>
              <a:defRPr sz="1600"/>
            </a:lvl8pPr>
            <a:lvl9pPr marL="4114800" lvl="8" indent="-28955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Char char="•"/>
              <a:defRPr sz="1600"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5pPr>
            <a:lvl6pPr marL="2743200" lvl="5" indent="-28956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Char char="•"/>
              <a:defRPr sz="1600"/>
            </a:lvl6pPr>
            <a:lvl7pPr marL="3200400" lvl="6" indent="-28956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Char char="•"/>
              <a:defRPr sz="1600"/>
            </a:lvl7pPr>
            <a:lvl8pPr marL="3657600" lvl="7" indent="-28955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Char char="•"/>
              <a:defRPr sz="1600"/>
            </a:lvl8pPr>
            <a:lvl9pPr marL="4114800" lvl="8" indent="-28955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Char char="•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 type="blank">
  <p:cSld name="Le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r Titel" type="titleOnly">
  <p:cSld name="Nur Titel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mit Überschrift" type="objTx">
  <p:cSld name="Inhalt mit Überschrif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marL="2743200" lvl="5" indent="-30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2000"/>
            </a:lvl6pPr>
            <a:lvl7pPr marL="3200400" lvl="6" indent="-30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2000"/>
            </a:lvl7pPr>
            <a:lvl8pPr marL="3657600" lvl="7" indent="-30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2000"/>
            </a:lvl8pPr>
            <a:lvl9pPr marL="4114800" lvl="8" indent="-30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2000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4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4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4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40"/>
              <a:buFont typeface="Arial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ld mit Überschrift" type="picTx">
  <p:cSld name="Bild mit Überschrif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4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4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4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40"/>
              <a:buFont typeface="Arial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5" descr="II_rahmen_neu_folge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5"/>
          <p:cNvSpPr txBox="1"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body" idx="1"/>
          </p:nvPr>
        </p:nvSpPr>
        <p:spPr>
          <a:xfrm>
            <a:off x="392113" y="1198563"/>
            <a:ext cx="8356600" cy="4894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81939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8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81939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8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8194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8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8194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8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5"/>
          <p:cNvSpPr txBox="1"/>
          <p:nvPr/>
        </p:nvSpPr>
        <p:spPr>
          <a:xfrm>
            <a:off x="250825" y="6445250"/>
            <a:ext cx="325438" cy="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4;p5" descr="KIT-Logo-rgb_de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667625" y="333375"/>
            <a:ext cx="1076325" cy="49688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5"/>
          <p:cNvSpPr/>
          <p:nvPr/>
        </p:nvSpPr>
        <p:spPr>
          <a:xfrm>
            <a:off x="612775" y="6445250"/>
            <a:ext cx="863600" cy="360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20.07.2020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1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xkcd.com/925/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/>
          <p:nvPr/>
        </p:nvSpPr>
        <p:spPr>
          <a:xfrm>
            <a:off x="395288" y="1412875"/>
            <a:ext cx="83899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Smart Data Analytics</a:t>
            </a:r>
          </a:p>
          <a:p>
            <a:pPr>
              <a:lnSpc>
                <a:spcPct val="90000"/>
              </a:lnSpc>
            </a:pPr>
            <a:r>
              <a:rPr lang="de-DE" sz="2600" b="1" err="1">
                <a:solidFill>
                  <a:schemeClr val="dk2"/>
                </a:solidFill>
              </a:rPr>
              <a:t>Assignment</a:t>
            </a:r>
            <a:r>
              <a:rPr lang="de-DE" sz="2600" b="1">
                <a:solidFill>
                  <a:schemeClr val="dk2"/>
                </a:solidFill>
              </a:rPr>
              <a:t> 4 – </a:t>
            </a:r>
            <a:r>
              <a:rPr lang="de-DE" sz="2600" b="1" err="1">
                <a:solidFill>
                  <a:schemeClr val="dk2"/>
                </a:solidFill>
              </a:rPr>
              <a:t>Causal</a:t>
            </a:r>
            <a:r>
              <a:rPr lang="de-DE" sz="2600" b="1">
                <a:solidFill>
                  <a:schemeClr val="dk2"/>
                </a:solidFill>
              </a:rPr>
              <a:t> </a:t>
            </a:r>
            <a:r>
              <a:rPr lang="de-DE" sz="2600" b="1" err="1">
                <a:solidFill>
                  <a:schemeClr val="dk2"/>
                </a:solidFill>
              </a:rPr>
              <a:t>Inference</a:t>
            </a:r>
          </a:p>
        </p:txBody>
      </p:sp>
      <p:sp>
        <p:nvSpPr>
          <p:cNvPr id="59" name="Google Shape;59;p1"/>
          <p:cNvSpPr/>
          <p:nvPr/>
        </p:nvSpPr>
        <p:spPr>
          <a:xfrm>
            <a:off x="396875" y="2349500"/>
            <a:ext cx="8370888" cy="620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1600"/>
            </a:pPr>
            <a:r>
              <a:rPr lang="de-DE" sz="1600" b="1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Zihan</a:t>
            </a:r>
            <a:r>
              <a:rPr lang="de-DE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Chen, </a:t>
            </a:r>
            <a:r>
              <a:rPr lang="de-DE" sz="1600" b="1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Thassilo</a:t>
            </a:r>
            <a:r>
              <a:rPr lang="de-DE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Helmold, Gerrit Merz, Robin</a:t>
            </a:r>
            <a:r>
              <a:rPr lang="de-DE" sz="1600" b="1"/>
              <a:t> </a:t>
            </a:r>
            <a:r>
              <a:rPr lang="de-DE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Schnaidt </a:t>
            </a:r>
            <a:r>
              <a:rPr lang="de-DE" sz="1600" b="1"/>
              <a:t>‒</a:t>
            </a:r>
            <a:r>
              <a:rPr lang="de-DE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Team 4</a:t>
            </a:r>
            <a:endParaRPr lang="en-DE"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861946E0-0DCB-4EC1-B107-77743E011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60" y="3725434"/>
            <a:ext cx="7890451" cy="26059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FD694-9BD7-4417-AC89-5705E7AF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Transfer Entropy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A960C-178F-47FC-8856-D579FC76A3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2113" y="1213569"/>
            <a:ext cx="4134754" cy="3568683"/>
          </a:xfrm>
        </p:spPr>
        <p:txBody>
          <a:bodyPr/>
          <a:lstStyle/>
          <a:p>
            <a:r>
              <a:rPr lang="en-GB"/>
              <a:t>R Package "</a:t>
            </a:r>
            <a:r>
              <a:rPr lang="en-GB" err="1"/>
              <a:t>RTransferEntropy</a:t>
            </a:r>
            <a:r>
              <a:rPr lang="en-GB"/>
              <a:t>"</a:t>
            </a:r>
            <a:endParaRPr lang="en-US"/>
          </a:p>
          <a:p>
            <a:r>
              <a:rPr lang="en-GB"/>
              <a:t>Runtime on local machine for calculating pairwise transfer entropy (</a:t>
            </a:r>
            <a:r>
              <a:rPr lang="en-GB" err="1"/>
              <a:t>calc_te</a:t>
            </a:r>
            <a:r>
              <a:rPr lang="en-GB"/>
              <a:t>) for one benchmark ~ 5min</a:t>
            </a:r>
          </a:p>
          <a:p>
            <a:endParaRPr lang="en-GB"/>
          </a:p>
          <a:p>
            <a:endParaRPr lang="en-GB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0DDA559-4782-493F-BADC-869C84EC9F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766803"/>
              </p:ext>
            </p:extLst>
          </p:nvPr>
        </p:nvGraphicFramePr>
        <p:xfrm>
          <a:off x="2091715" y="4904204"/>
          <a:ext cx="5120640" cy="1102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2267947252"/>
                    </a:ext>
                  </a:extLst>
                </a:gridCol>
                <a:gridCol w="2560320">
                  <a:extLst>
                    <a:ext uri="{9D8B030D-6E8A-4147-A177-3AD203B41FA5}">
                      <a16:colId xmlns:a16="http://schemas.microsoft.com/office/drawing/2014/main" val="3248360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80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398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Very fast runtime when calculating only transfer entropy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No p-values function</a:t>
                      </a:r>
                    </a:p>
                    <a:p>
                      <a:pPr lvl="0" algn="ctr">
                        <a:buNone/>
                      </a:pPr>
                      <a:r>
                        <a:rPr lang="en-GB"/>
                        <a:t>Overall worse performance than PCMCI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641946"/>
                  </a:ext>
                </a:extLst>
              </a:tr>
            </a:tbl>
          </a:graphicData>
        </a:graphic>
      </p:graphicFrame>
      <p:pic>
        <p:nvPicPr>
          <p:cNvPr id="7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4D4456ED-438E-43A2-A977-41E6EB917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188" y="1219253"/>
            <a:ext cx="1114425" cy="3228975"/>
          </a:xfrm>
          <a:prstGeom prst="rect">
            <a:avLst/>
          </a:prstGeom>
        </p:spPr>
      </p:pic>
      <p:pic>
        <p:nvPicPr>
          <p:cNvPr id="8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F53A886F-DD44-4C38-A0A9-B370DE489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548" y="1229017"/>
            <a:ext cx="1228725" cy="3219450"/>
          </a:xfrm>
          <a:prstGeom prst="rect">
            <a:avLst/>
          </a:prstGeom>
        </p:spPr>
      </p:pic>
      <p:pic>
        <p:nvPicPr>
          <p:cNvPr id="9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2823F9-FE5C-42B3-A9FA-814E4201E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8127" y="1229257"/>
            <a:ext cx="1190625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665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655CF-229D-4D10-967C-252006C5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Temporal Causal Discovery Framework (TCDF) </a:t>
            </a:r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97C78FA-12D4-4702-B3C1-DB79581BC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2789350"/>
              </p:ext>
            </p:extLst>
          </p:nvPr>
        </p:nvGraphicFramePr>
        <p:xfrm>
          <a:off x="629180" y="4777204"/>
          <a:ext cx="7882466" cy="131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1233">
                  <a:extLst>
                    <a:ext uri="{9D8B030D-6E8A-4147-A177-3AD203B41FA5}">
                      <a16:colId xmlns:a16="http://schemas.microsoft.com/office/drawing/2014/main" val="2267947252"/>
                    </a:ext>
                  </a:extLst>
                </a:gridCol>
                <a:gridCol w="3941233">
                  <a:extLst>
                    <a:ext uri="{9D8B030D-6E8A-4147-A177-3AD203B41FA5}">
                      <a16:colId xmlns:a16="http://schemas.microsoft.com/office/drawing/2014/main" val="3248360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80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398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Medium runtime on small/medium datasets</a:t>
                      </a:r>
                    </a:p>
                    <a:p>
                      <a:pPr algn="ctr"/>
                      <a:r>
                        <a:rPr lang="en-GB"/>
                        <a:t>Gives back a set of Causal Links</a:t>
                      </a:r>
                    </a:p>
                    <a:p>
                      <a:pPr algn="ctr"/>
                      <a:endParaRPr lang="en-GB"/>
                    </a:p>
                    <a:p>
                      <a:pPr algn="ctr"/>
                      <a:r>
                        <a:rPr lang="en-GB"/>
                        <a:t>Can tune many hyperparameters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Generally slow</a:t>
                      </a:r>
                    </a:p>
                    <a:p>
                      <a:pPr algn="ctr"/>
                      <a:r>
                        <a:rPr lang="en-GB"/>
                        <a:t>Generally bad performance</a:t>
                      </a:r>
                    </a:p>
                    <a:p>
                      <a:pPr algn="ctr"/>
                      <a:r>
                        <a:rPr lang="en-GB"/>
                        <a:t>Extremely slow with “better” settings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/>
                        <a:t>Must tune many hyperparameters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641946"/>
                  </a:ext>
                </a:extLst>
              </a:tr>
            </a:tbl>
          </a:graphicData>
        </a:graphic>
      </p:graphicFrame>
      <p:pic>
        <p:nvPicPr>
          <p:cNvPr id="6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9D9A34E-2CAF-490F-A886-3A56F85EC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209" y="1200675"/>
            <a:ext cx="3033326" cy="3016019"/>
          </a:xfrm>
          <a:prstGeom prst="rect">
            <a:avLst/>
          </a:prstGeom>
        </p:spPr>
      </p:pic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A67A6DDD-CA79-4B35-A421-46C5B57623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9388682"/>
              </p:ext>
            </p:extLst>
          </p:nvPr>
        </p:nvGraphicFramePr>
        <p:xfrm>
          <a:off x="629180" y="2514398"/>
          <a:ext cx="3182247" cy="9146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5357">
                  <a:extLst>
                    <a:ext uri="{9D8B030D-6E8A-4147-A177-3AD203B41FA5}">
                      <a16:colId xmlns:a16="http://schemas.microsoft.com/office/drawing/2014/main" val="3976220895"/>
                    </a:ext>
                  </a:extLst>
                </a:gridCol>
                <a:gridCol w="612955">
                  <a:extLst>
                    <a:ext uri="{9D8B030D-6E8A-4147-A177-3AD203B41FA5}">
                      <a16:colId xmlns:a16="http://schemas.microsoft.com/office/drawing/2014/main" val="2234759883"/>
                    </a:ext>
                  </a:extLst>
                </a:gridCol>
                <a:gridCol w="545229">
                  <a:extLst>
                    <a:ext uri="{9D8B030D-6E8A-4147-A177-3AD203B41FA5}">
                      <a16:colId xmlns:a16="http://schemas.microsoft.com/office/drawing/2014/main" val="3773744359"/>
                    </a:ext>
                  </a:extLst>
                </a:gridCol>
                <a:gridCol w="587169">
                  <a:extLst>
                    <a:ext uri="{9D8B030D-6E8A-4147-A177-3AD203B41FA5}">
                      <a16:colId xmlns:a16="http://schemas.microsoft.com/office/drawing/2014/main" val="1549685238"/>
                    </a:ext>
                  </a:extLst>
                </a:gridCol>
                <a:gridCol w="681537">
                  <a:extLst>
                    <a:ext uri="{9D8B030D-6E8A-4147-A177-3AD203B41FA5}">
                      <a16:colId xmlns:a16="http://schemas.microsoft.com/office/drawing/2014/main" val="295779184"/>
                    </a:ext>
                  </a:extLst>
                </a:gridCol>
              </a:tblGrid>
              <a:tr h="465312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Linear-VAR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FPR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TPR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9385049"/>
                  </a:ext>
                </a:extLst>
              </a:tr>
              <a:tr h="224645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T-150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0.5333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0.3383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42077167"/>
                  </a:ext>
                </a:extLst>
              </a:tr>
              <a:tr h="224645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T-300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0.4858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14375318"/>
                  </a:ext>
                </a:extLst>
              </a:tr>
            </a:tbl>
          </a:graphicData>
        </a:graphic>
      </p:graphicFrame>
      <p:sp>
        <p:nvSpPr>
          <p:cNvPr id="12" name="Textfeld 11">
            <a:extLst>
              <a:ext uri="{FF2B5EF4-FFF2-40B4-BE49-F238E27FC236}">
                <a16:creationId xmlns:a16="http://schemas.microsoft.com/office/drawing/2014/main" id="{D55D95E4-689C-4C0A-8E78-51DC2F6D20F8}"/>
              </a:ext>
            </a:extLst>
          </p:cNvPr>
          <p:cNvSpPr txBox="1"/>
          <p:nvPr/>
        </p:nvSpPr>
        <p:spPr>
          <a:xfrm>
            <a:off x="597117" y="1364365"/>
            <a:ext cx="34956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Generally </a:t>
            </a:r>
            <a:r>
              <a:rPr lang="de-DE" err="1"/>
              <a:t>bad</a:t>
            </a:r>
            <a:r>
              <a:rPr lang="de-DE"/>
              <a:t> / medium </a:t>
            </a:r>
            <a:r>
              <a:rPr lang="de-DE" err="1"/>
              <a:t>performance</a:t>
            </a:r>
            <a:endParaRPr lang="de-DE"/>
          </a:p>
          <a:p>
            <a:endParaRPr lang="de-DE"/>
          </a:p>
          <a:p>
            <a:r>
              <a:rPr lang="de-DE" err="1"/>
              <a:t>Sometimes</a:t>
            </a:r>
            <a:r>
              <a:rPr lang="de-DE"/>
              <a:t> </a:t>
            </a:r>
            <a:r>
              <a:rPr lang="de-DE" err="1"/>
              <a:t>longer</a:t>
            </a:r>
            <a:r>
              <a:rPr lang="de-DE"/>
              <a:t> </a:t>
            </a:r>
            <a:r>
              <a:rPr lang="de-DE" err="1"/>
              <a:t>series</a:t>
            </a:r>
            <a:r>
              <a:rPr lang="de-DE"/>
              <a:t> </a:t>
            </a:r>
            <a:r>
              <a:rPr lang="de-DE" err="1"/>
              <a:t>led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worse</a:t>
            </a:r>
            <a:r>
              <a:rPr lang="de-DE"/>
              <a:t> </a:t>
            </a:r>
            <a:r>
              <a:rPr lang="de-DE" err="1"/>
              <a:t>performance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8038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4FC35D-37C4-4D3E-8B73-04C9AE274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Benchmark-Groups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1CABB30-C6A3-4CAF-9A0E-A4F772EA396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448" y="2689070"/>
            <a:ext cx="3624856" cy="3132846"/>
          </a:xfrm>
          <a:prstGeom prst="rect">
            <a:avLst/>
          </a:prstGeom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061C528D-D0BF-44F1-9CDF-FC30E80CFC7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79" y="2672291"/>
            <a:ext cx="3810079" cy="317986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D49ED82-9258-45BE-97E4-42BC3814319D}"/>
              </a:ext>
            </a:extLst>
          </p:cNvPr>
          <p:cNvSpPr txBox="1"/>
          <p:nvPr/>
        </p:nvSpPr>
        <p:spPr>
          <a:xfrm>
            <a:off x="390525" y="1584211"/>
            <a:ext cx="829265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nongauss</a:t>
            </a:r>
            <a:r>
              <a:rPr lang="de-DE" b="1" dirty="0"/>
              <a:t>-VAR</a:t>
            </a:r>
            <a:r>
              <a:rPr lang="de-DE" dirty="0"/>
              <a:t>: </a:t>
            </a:r>
            <a:r>
              <a:rPr lang="en-US" dirty="0"/>
              <a:t>Linear vector-autoregressive time series model with gaussian and non-gaussian noise</a:t>
            </a:r>
          </a:p>
          <a:p>
            <a:endParaRPr lang="en-US" dirty="0"/>
          </a:p>
          <a:p>
            <a:r>
              <a:rPr lang="en-US" dirty="0"/>
              <a:t>12 Benchmarks, maximum N=20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7139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CC5257-1574-494E-986E-04E3F9CA7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Benchmark-Groups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5C4C93-F321-4FAC-BC17-C1F29140E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2113" y="1198563"/>
            <a:ext cx="8356600" cy="1527704"/>
          </a:xfrm>
        </p:spPr>
        <p:txBody>
          <a:bodyPr/>
          <a:lstStyle/>
          <a:p>
            <a:pPr marL="114300" indent="0">
              <a:buNone/>
            </a:pPr>
            <a:r>
              <a:rPr lang="de-DE" sz="1400" b="1" cap="all"/>
              <a:t>TESTWEATH:</a:t>
            </a:r>
            <a:r>
              <a:rPr lang="de-DE" sz="1400"/>
              <a:t> </a:t>
            </a:r>
            <a:r>
              <a:rPr lang="de-DE" sz="1400" err="1"/>
              <a:t>Nonlinear</a:t>
            </a:r>
            <a:r>
              <a:rPr lang="de-DE" sz="1400"/>
              <a:t> </a:t>
            </a:r>
            <a:r>
              <a:rPr lang="de-DE" sz="1400" err="1"/>
              <a:t>datasets</a:t>
            </a:r>
            <a:r>
              <a:rPr lang="de-DE" sz="1400"/>
              <a:t> </a:t>
            </a:r>
            <a:r>
              <a:rPr lang="de-DE" sz="1400" err="1"/>
              <a:t>of</a:t>
            </a:r>
            <a:r>
              <a:rPr lang="de-DE" sz="1400"/>
              <a:t> </a:t>
            </a:r>
            <a:r>
              <a:rPr lang="de-DE" sz="1400" err="1"/>
              <a:t>weather</a:t>
            </a:r>
            <a:r>
              <a:rPr lang="de-DE" sz="1400"/>
              <a:t> </a:t>
            </a:r>
            <a:r>
              <a:rPr lang="de-DE" sz="1400" err="1"/>
              <a:t>data</a:t>
            </a:r>
            <a:endParaRPr lang="de-DE" sz="1400"/>
          </a:p>
          <a:p>
            <a:pPr marL="114300" indent="0">
              <a:buNone/>
            </a:pPr>
            <a:endParaRPr lang="en-US" sz="1400"/>
          </a:p>
          <a:p>
            <a:pPr marL="114300" indent="0">
              <a:buNone/>
            </a:pPr>
            <a:r>
              <a:rPr lang="en-US" sz="1400"/>
              <a:t>4 benchmarks, maximum N=10</a:t>
            </a:r>
          </a:p>
          <a:p>
            <a:pPr marL="114300" indent="0">
              <a:buNone/>
            </a:pPr>
            <a:r>
              <a:rPr lang="en-US" sz="1400"/>
              <a:t>nonlinear -&gt; PCMCI-</a:t>
            </a:r>
            <a:r>
              <a:rPr lang="en-US" sz="1400" err="1"/>
              <a:t>ParCorr</a:t>
            </a:r>
            <a:r>
              <a:rPr lang="en-US" sz="1400"/>
              <a:t> not really suitable (but GPDC, </a:t>
            </a:r>
            <a:r>
              <a:rPr lang="en-US" sz="1400" err="1"/>
              <a:t>CMIknn</a:t>
            </a:r>
            <a:r>
              <a:rPr lang="en-US" sz="1400"/>
              <a:t> too slow)</a:t>
            </a:r>
            <a:endParaRPr lang="de-DE" sz="1400"/>
          </a:p>
          <a:p>
            <a:pPr marL="114300" indent="0">
              <a:buNone/>
            </a:pPr>
            <a:endParaRPr lang="de-DE" b="1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B39EF777-E0FF-4EEA-99A1-499F112C1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665617"/>
              </p:ext>
            </p:extLst>
          </p:nvPr>
        </p:nvGraphicFramePr>
        <p:xfrm>
          <a:off x="461395" y="2726268"/>
          <a:ext cx="8287320" cy="27769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43760">
                  <a:extLst>
                    <a:ext uri="{9D8B030D-6E8A-4147-A177-3AD203B41FA5}">
                      <a16:colId xmlns:a16="http://schemas.microsoft.com/office/drawing/2014/main" val="3295136527"/>
                    </a:ext>
                  </a:extLst>
                </a:gridCol>
                <a:gridCol w="1226566">
                  <a:extLst>
                    <a:ext uri="{9D8B030D-6E8A-4147-A177-3AD203B41FA5}">
                      <a16:colId xmlns:a16="http://schemas.microsoft.com/office/drawing/2014/main" val="3976700923"/>
                    </a:ext>
                  </a:extLst>
                </a:gridCol>
                <a:gridCol w="1226566">
                  <a:extLst>
                    <a:ext uri="{9D8B030D-6E8A-4147-A177-3AD203B41FA5}">
                      <a16:colId xmlns:a16="http://schemas.microsoft.com/office/drawing/2014/main" val="3787343155"/>
                    </a:ext>
                  </a:extLst>
                </a:gridCol>
                <a:gridCol w="586619">
                  <a:extLst>
                    <a:ext uri="{9D8B030D-6E8A-4147-A177-3AD203B41FA5}">
                      <a16:colId xmlns:a16="http://schemas.microsoft.com/office/drawing/2014/main" val="1115359376"/>
                    </a:ext>
                  </a:extLst>
                </a:gridCol>
                <a:gridCol w="938589">
                  <a:extLst>
                    <a:ext uri="{9D8B030D-6E8A-4147-A177-3AD203B41FA5}">
                      <a16:colId xmlns:a16="http://schemas.microsoft.com/office/drawing/2014/main" val="3521939495"/>
                    </a:ext>
                  </a:extLst>
                </a:gridCol>
                <a:gridCol w="682610">
                  <a:extLst>
                    <a:ext uri="{9D8B030D-6E8A-4147-A177-3AD203B41FA5}">
                      <a16:colId xmlns:a16="http://schemas.microsoft.com/office/drawing/2014/main" val="596919833"/>
                    </a:ext>
                  </a:extLst>
                </a:gridCol>
                <a:gridCol w="682610">
                  <a:extLst>
                    <a:ext uri="{9D8B030D-6E8A-4147-A177-3AD203B41FA5}">
                      <a16:colId xmlns:a16="http://schemas.microsoft.com/office/drawing/2014/main" val="1030445814"/>
                    </a:ext>
                  </a:extLst>
                </a:gridCol>
              </a:tblGrid>
              <a:tr h="326051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Experiment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Method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Runtime (s)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AUC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F-measure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FPR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TPR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8164975"/>
                  </a:ext>
                </a:extLst>
              </a:tr>
              <a:tr h="3063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TestWEATH_N-10_T-1000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test_pcmci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10,2872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0.8201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0.5388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0.0846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0.6047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93182343"/>
                  </a:ext>
                </a:extLst>
              </a:tr>
              <a:tr h="3063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TestWEATH_N-10_T-1000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test_tcdf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90,9068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0.5006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0.067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0.0203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0.0216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6082854"/>
                  </a:ext>
                </a:extLst>
              </a:tr>
              <a:tr h="3063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TestWEATH_N-10_T-2000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test_pcmci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12,8951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0.8371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0.5476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0.0886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0.6564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44879416"/>
                  </a:ext>
                </a:extLst>
              </a:tr>
              <a:tr h="3063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TestWEATH_N-10_T-2000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test_tcdf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62,6077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0.5043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0.0815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0.0166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0.0252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123605"/>
                  </a:ext>
                </a:extLst>
              </a:tr>
              <a:tr h="3063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TestWEATH_N-5_T-1000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test_pcmci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3,2136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0.8126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0.6698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0.1052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0.6203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15316010"/>
                  </a:ext>
                </a:extLst>
              </a:tr>
              <a:tr h="3063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TestWEATH_N-5_T-1000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test_tcdf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26,7976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0.4976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0.1019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0.0355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0.0308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292205"/>
                  </a:ext>
                </a:extLst>
              </a:tr>
              <a:tr h="3063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TestWEATH_N-5_T-2000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test_pcmci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3,2019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0.837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0.6684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0.129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0.6971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98019066"/>
                  </a:ext>
                </a:extLst>
              </a:tr>
              <a:tr h="3063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TestWEATH_N-5_T-2000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test_tcdf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12,9293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0.4994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0.1191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0.0388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0.0376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extLst>
                  <a:ext uri="{0D108BD9-81ED-4DB2-BD59-A6C34878D82A}">
                    <a16:rowId xmlns:a16="http://schemas.microsoft.com/office/drawing/2014/main" val="1534698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9695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11416D-08A1-416E-8DD6-35DE274C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TCDF Hyperparameters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A4FB07-F0FA-4D9C-8CBF-E85FC7E929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TCDF </a:t>
            </a:r>
            <a:r>
              <a:rPr lang="de-DE" err="1"/>
              <a:t>delivers</a:t>
            </a:r>
            <a:r>
              <a:rPr lang="de-DE"/>
              <a:t> medium/</a:t>
            </a:r>
            <a:r>
              <a:rPr lang="de-DE" err="1"/>
              <a:t>bad</a:t>
            </a:r>
            <a:r>
              <a:rPr lang="de-DE"/>
              <a:t> </a:t>
            </a:r>
            <a:r>
              <a:rPr lang="de-DE" err="1"/>
              <a:t>results</a:t>
            </a:r>
            <a:r>
              <a:rPr lang="de-DE"/>
              <a:t> on all </a:t>
            </a:r>
            <a:r>
              <a:rPr lang="de-DE" err="1"/>
              <a:t>our</a:t>
            </a:r>
            <a:r>
              <a:rPr lang="de-DE"/>
              <a:t> </a:t>
            </a:r>
            <a:r>
              <a:rPr lang="de-DE" err="1"/>
              <a:t>benchmarks</a:t>
            </a:r>
            <a:endParaRPr lang="de-DE"/>
          </a:p>
          <a:p>
            <a:r>
              <a:rPr lang="de-DE"/>
              <a:t>Maybe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default</a:t>
            </a:r>
            <a:r>
              <a:rPr lang="de-DE"/>
              <a:t> </a:t>
            </a:r>
            <a:r>
              <a:rPr lang="de-DE" err="1"/>
              <a:t>hyperparameters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just </a:t>
            </a:r>
            <a:r>
              <a:rPr lang="de-DE" err="1"/>
              <a:t>bad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these</a:t>
            </a:r>
            <a:r>
              <a:rPr lang="de-DE"/>
              <a:t>?</a:t>
            </a:r>
          </a:p>
          <a:p>
            <a:endParaRPr lang="de-DE"/>
          </a:p>
          <a:p>
            <a:r>
              <a:rPr lang="de-DE"/>
              <a:t>Kernel </a:t>
            </a:r>
            <a:r>
              <a:rPr lang="de-DE" err="1"/>
              <a:t>size</a:t>
            </a:r>
            <a:r>
              <a:rPr lang="de-DE"/>
              <a:t> </a:t>
            </a:r>
            <a:r>
              <a:rPr lang="de-DE" err="1"/>
              <a:t>has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fit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maximum time-lag in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dataset</a:t>
            </a:r>
            <a:r>
              <a:rPr lang="de-DE"/>
              <a:t>.</a:t>
            </a:r>
          </a:p>
          <a:p>
            <a:endParaRPr lang="de-DE"/>
          </a:p>
          <a:p>
            <a:r>
              <a:rPr lang="de-DE"/>
              <a:t>Search </a:t>
            </a:r>
            <a:r>
              <a:rPr lang="de-DE" err="1"/>
              <a:t>over</a:t>
            </a:r>
            <a:r>
              <a:rPr lang="de-DE"/>
              <a:t> different </a:t>
            </a:r>
            <a:r>
              <a:rPr lang="de-DE" err="1"/>
              <a:t>configurations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key</a:t>
            </a:r>
            <a:r>
              <a:rPr lang="de-DE"/>
              <a:t> </a:t>
            </a:r>
            <a:r>
              <a:rPr lang="de-DE" err="1"/>
              <a:t>hyperparams</a:t>
            </a:r>
            <a:r>
              <a:rPr lang="de-DE"/>
              <a:t>: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1B574587-425B-4905-AB9B-072633FF78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774411"/>
              </p:ext>
            </p:extLst>
          </p:nvPr>
        </p:nvGraphicFramePr>
        <p:xfrm>
          <a:off x="2094865" y="3645694"/>
          <a:ext cx="4951096" cy="114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98356">
                  <a:extLst>
                    <a:ext uri="{9D8B030D-6E8A-4147-A177-3AD203B41FA5}">
                      <a16:colId xmlns:a16="http://schemas.microsoft.com/office/drawing/2014/main" val="3554667848"/>
                    </a:ext>
                  </a:extLst>
                </a:gridCol>
                <a:gridCol w="722233">
                  <a:extLst>
                    <a:ext uri="{9D8B030D-6E8A-4147-A177-3AD203B41FA5}">
                      <a16:colId xmlns:a16="http://schemas.microsoft.com/office/drawing/2014/main" val="1090274016"/>
                    </a:ext>
                  </a:extLst>
                </a:gridCol>
                <a:gridCol w="722233">
                  <a:extLst>
                    <a:ext uri="{9D8B030D-6E8A-4147-A177-3AD203B41FA5}">
                      <a16:colId xmlns:a16="http://schemas.microsoft.com/office/drawing/2014/main" val="3994348914"/>
                    </a:ext>
                  </a:extLst>
                </a:gridCol>
                <a:gridCol w="722233">
                  <a:extLst>
                    <a:ext uri="{9D8B030D-6E8A-4147-A177-3AD203B41FA5}">
                      <a16:colId xmlns:a16="http://schemas.microsoft.com/office/drawing/2014/main" val="1482267712"/>
                    </a:ext>
                  </a:extLst>
                </a:gridCol>
                <a:gridCol w="1886041">
                  <a:extLst>
                    <a:ext uri="{9D8B030D-6E8A-4147-A177-3AD203B41FA5}">
                      <a16:colId xmlns:a16="http://schemas.microsoft.com/office/drawing/2014/main" val="35402247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setting_nr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layers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epochs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lr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significane 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120645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1000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34571132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1000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36789225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5000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5248084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5000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0.001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513676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1000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0.9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75263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513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9C6597-5842-48DD-BA65-76A7F5BB9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TCDF Hyperparameters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255EACA5-D34A-4AC2-872D-570F6B6F90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475924"/>
              </p:ext>
            </p:extLst>
          </p:nvPr>
        </p:nvGraphicFramePr>
        <p:xfrm>
          <a:off x="512762" y="1253862"/>
          <a:ext cx="4914900" cy="114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3424551072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68323614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978753002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51012771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66270812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54312518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Time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AUC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F-Score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FPR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TPR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7696922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8,7968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0.5333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0.4918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0.2717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0.3383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35022111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15,1052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0.5375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0.5076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0.3033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0.3783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4527514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43,5577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0.5308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0.4935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0.2917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0.3533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509489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41,7921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0.5317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0.4816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0.25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0.3133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3119180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8,1738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0.5358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0.5018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0.2917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0.3633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8332391"/>
                  </a:ext>
                </a:extLst>
              </a:tr>
            </a:tbl>
          </a:graphicData>
        </a:graphic>
      </p:graphicFrame>
      <p:sp>
        <p:nvSpPr>
          <p:cNvPr id="9" name="Rectangle 2">
            <a:extLst>
              <a:ext uri="{FF2B5EF4-FFF2-40B4-BE49-F238E27FC236}">
                <a16:creationId xmlns:a16="http://schemas.microsoft.com/office/drawing/2014/main" id="{5F7EE9EF-FA78-4ACA-AB34-EAA4741932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495" y="2463793"/>
            <a:ext cx="1697038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linear-VAR_N-3_T-150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8CDEE844-1A7B-4E61-8FE8-94D317CC3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938100"/>
              </p:ext>
            </p:extLst>
          </p:nvPr>
        </p:nvGraphicFramePr>
        <p:xfrm>
          <a:off x="512762" y="2940846"/>
          <a:ext cx="4914900" cy="114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3242270127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04357349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14485058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96086258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66686603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19164263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Time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AUC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F-Score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FPR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TPR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5993036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6,3644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0.5192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0.4721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0.2883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0.3267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40800989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10,2512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0.5017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0.4698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0.3733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9791581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31,8925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0.5217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0.473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0.2783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0.3217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33647108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31,1702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0.5017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0.4457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0.3033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0.3067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36034518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6,4375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0.5175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0.4913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0.395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3180122621"/>
                  </a:ext>
                </a:extLst>
              </a:tr>
            </a:tbl>
          </a:graphicData>
        </a:graphic>
      </p:graphicFrame>
      <p:sp>
        <p:nvSpPr>
          <p:cNvPr id="11" name="Rectangle 3">
            <a:extLst>
              <a:ext uri="{FF2B5EF4-FFF2-40B4-BE49-F238E27FC236}">
                <a16:creationId xmlns:a16="http://schemas.microsoft.com/office/drawing/2014/main" id="{26472FFD-5F24-4DD9-B112-B20829C1AB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037" y="4168484"/>
            <a:ext cx="3419475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linear-VAR_aggregated_N-3_T-300_agg-3</a:t>
            </a:r>
            <a:endParaRPr kumimoji="0" lang="en-US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6E2B40E5-A344-4DA2-869D-C83BFDF342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883648"/>
              </p:ext>
            </p:extLst>
          </p:nvPr>
        </p:nvGraphicFramePr>
        <p:xfrm>
          <a:off x="512762" y="4514732"/>
          <a:ext cx="4914900" cy="114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197273620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325427155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213406767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22338796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15757991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48472839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Time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AUC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F-Score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FPR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TPR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42738821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91,102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0.5455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0.3333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0.0909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953994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212,4243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0.6322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0.5556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0.0083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0.2727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1886628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595,2961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0.6736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0.5714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0.0165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0.3636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3898789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500,9142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0.5909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0.5263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0.1818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33116596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setting_4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92,5449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0.6322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0.5556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0.0083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0.2727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510816801"/>
                  </a:ext>
                </a:extLst>
              </a:tr>
            </a:tbl>
          </a:graphicData>
        </a:graphic>
      </p:graphicFrame>
      <p:sp>
        <p:nvSpPr>
          <p:cNvPr id="13" name="Rectangle 4">
            <a:extLst>
              <a:ext uri="{FF2B5EF4-FFF2-40B4-BE49-F238E27FC236}">
                <a16:creationId xmlns:a16="http://schemas.microsoft.com/office/drawing/2014/main" id="{7B9EB2F4-6D01-4AEE-B326-079DD009AF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037" y="5742370"/>
            <a:ext cx="985837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River-</a:t>
            </a:r>
            <a:r>
              <a:rPr kumimoji="0" lang="de-DE" altLang="de-DE" sz="11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Runoff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3FE55FB-FD51-4044-9844-5679B0304D2F}"/>
              </a:ext>
            </a:extLst>
          </p:cNvPr>
          <p:cNvSpPr txBox="1"/>
          <p:nvPr/>
        </p:nvSpPr>
        <p:spPr>
          <a:xfrm>
            <a:off x="6023803" y="2829656"/>
            <a:ext cx="260743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err="1"/>
              <a:t>No</a:t>
            </a:r>
            <a:r>
              <a:rPr lang="de-DE"/>
              <a:t> </a:t>
            </a:r>
            <a:r>
              <a:rPr lang="de-DE" err="1"/>
              <a:t>clear</a:t>
            </a:r>
            <a:r>
              <a:rPr lang="de-DE"/>
              <a:t> </a:t>
            </a:r>
            <a:r>
              <a:rPr lang="de-DE" err="1"/>
              <a:t>results</a:t>
            </a:r>
            <a:r>
              <a:rPr lang="de-DE"/>
              <a:t>, optimal </a:t>
            </a:r>
            <a:r>
              <a:rPr lang="de-DE" err="1"/>
              <a:t>hyperparams</a:t>
            </a:r>
            <a:r>
              <a:rPr lang="de-DE"/>
              <a:t> </a:t>
            </a:r>
            <a:r>
              <a:rPr lang="de-DE" err="1"/>
              <a:t>depend</a:t>
            </a:r>
            <a:r>
              <a:rPr lang="de-DE"/>
              <a:t> on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concrete</a:t>
            </a:r>
            <a:r>
              <a:rPr lang="de-DE"/>
              <a:t> </a:t>
            </a:r>
            <a:r>
              <a:rPr lang="de-DE" err="1"/>
              <a:t>dataset</a:t>
            </a:r>
            <a:endParaRPr lang="de-DE"/>
          </a:p>
          <a:p>
            <a:endParaRPr lang="de-DE"/>
          </a:p>
          <a:p>
            <a:r>
              <a:rPr lang="de-DE"/>
              <a:t>But:</a:t>
            </a:r>
            <a:r>
              <a:rPr lang="de-DE" i="1"/>
              <a:t> An additional </a:t>
            </a:r>
            <a:r>
              <a:rPr lang="de-DE" i="1" err="1"/>
              <a:t>hidden</a:t>
            </a:r>
            <a:r>
              <a:rPr lang="de-DE" i="1"/>
              <a:t> </a:t>
            </a:r>
            <a:r>
              <a:rPr lang="de-DE" i="1" err="1"/>
              <a:t>layer</a:t>
            </a:r>
            <a:r>
              <a:rPr lang="de-DE" i="1"/>
              <a:t> </a:t>
            </a:r>
            <a:r>
              <a:rPr lang="de-DE" i="1" err="1"/>
              <a:t>often</a:t>
            </a:r>
            <a:r>
              <a:rPr lang="de-DE" i="1"/>
              <a:t> </a:t>
            </a:r>
            <a:r>
              <a:rPr lang="de-DE" i="1" err="1"/>
              <a:t>leads</a:t>
            </a:r>
            <a:r>
              <a:rPr lang="de-DE" i="1"/>
              <a:t> </a:t>
            </a:r>
            <a:r>
              <a:rPr lang="de-DE" i="1" err="1"/>
              <a:t>to</a:t>
            </a:r>
            <a:r>
              <a:rPr lang="de-DE" i="1"/>
              <a:t> </a:t>
            </a:r>
            <a:r>
              <a:rPr lang="de-DE" i="1" err="1"/>
              <a:t>more</a:t>
            </a:r>
            <a:r>
              <a:rPr lang="de-DE" i="1"/>
              <a:t> </a:t>
            </a:r>
            <a:r>
              <a:rPr lang="de-DE" i="1" err="1"/>
              <a:t>detected</a:t>
            </a:r>
            <a:r>
              <a:rPr lang="de-DE" i="1"/>
              <a:t> </a:t>
            </a:r>
            <a:r>
              <a:rPr lang="de-DE" i="1" err="1"/>
              <a:t>causal</a:t>
            </a:r>
            <a:r>
              <a:rPr lang="de-DE" i="1"/>
              <a:t> links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5EC8938-8A10-406F-A0DA-7FA80A816526}"/>
              </a:ext>
            </a:extLst>
          </p:cNvPr>
          <p:cNvSpPr/>
          <p:nvPr/>
        </p:nvSpPr>
        <p:spPr>
          <a:xfrm>
            <a:off x="4656667" y="4690532"/>
            <a:ext cx="770995" cy="96719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8DE0ACA-C548-4529-AC31-5D6F3ED6C70E}"/>
              </a:ext>
            </a:extLst>
          </p:cNvPr>
          <p:cNvSpPr/>
          <p:nvPr/>
        </p:nvSpPr>
        <p:spPr>
          <a:xfrm>
            <a:off x="3907103" y="3143819"/>
            <a:ext cx="1520559" cy="36138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1DB4ED4D-4FBD-43AB-B805-58B93F73CF71}"/>
              </a:ext>
            </a:extLst>
          </p:cNvPr>
          <p:cNvSpPr/>
          <p:nvPr/>
        </p:nvSpPr>
        <p:spPr>
          <a:xfrm>
            <a:off x="3907102" y="1463981"/>
            <a:ext cx="1520559" cy="36138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1410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5D9CB-E8B2-A14A-B3E9-AC9D16FA1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Causal Discovery for COVID-19 Data Sets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039EF-4A03-D745-A245-8384AF9E67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Let’s try to apply what we have learned to data sets about COVID-19, to understand the dynamics of the pandemic</a:t>
            </a:r>
          </a:p>
          <a:p>
            <a:pPr lvl="1"/>
            <a:r>
              <a:rPr lang="en-DE"/>
              <a:t>Obvious: Only few experiments possible, urgent - perfect use case</a:t>
            </a:r>
          </a:p>
          <a:p>
            <a:pPr lvl="1"/>
            <a:endParaRPr lang="en-DE"/>
          </a:p>
          <a:p>
            <a:r>
              <a:rPr lang="en-DE"/>
              <a:t>Here: Germany, Italy, US</a:t>
            </a:r>
          </a:p>
          <a:p>
            <a:endParaRPr lang="en-DE"/>
          </a:p>
          <a:p>
            <a:r>
              <a:rPr lang="en-DE"/>
              <a:t>IHME data sets</a:t>
            </a:r>
          </a:p>
          <a:p>
            <a:pPr lvl="1"/>
            <a:r>
              <a:rPr lang="en-DE"/>
              <a:t>Time series such as daily: Confirmed infections, hospitalization, ventilation capacity, mobility score, …</a:t>
            </a:r>
          </a:p>
          <a:p>
            <a:pPr lvl="1"/>
            <a:r>
              <a:rPr lang="en-DE"/>
              <a:t>Combine with regional summary data provided by IHME</a:t>
            </a:r>
          </a:p>
        </p:txBody>
      </p:sp>
    </p:spTree>
    <p:extLst>
      <p:ext uri="{BB962C8B-B14F-4D97-AF65-F5344CB8AC3E}">
        <p14:creationId xmlns:p14="http://schemas.microsoft.com/office/powerpoint/2010/main" val="3435240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6D26-A356-0C41-80F5-6CD8064CB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254352"/>
            <a:ext cx="6911975" cy="561975"/>
          </a:xfrm>
        </p:spPr>
        <p:txBody>
          <a:bodyPr/>
          <a:lstStyle/>
          <a:p>
            <a:r>
              <a:rPr lang="en-DE" dirty="0"/>
              <a:t>Regional Data for Germany - Augmentation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74F690-CDE1-A64A-A5C1-B487B76219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525" y="936713"/>
            <a:ext cx="8356600" cy="4894262"/>
          </a:xfrm>
        </p:spPr>
        <p:txBody>
          <a:bodyPr/>
          <a:lstStyle/>
          <a:p>
            <a:r>
              <a:rPr lang="en-DE"/>
              <a:t>Construct new time series that are indicators for interesting potential influences on the pandemic</a:t>
            </a:r>
          </a:p>
          <a:p>
            <a:r>
              <a:rPr lang="en-DE"/>
              <a:t>Federal state level ‘counters’: Increase when state applied measure, decrease when it is relaxed</a:t>
            </a:r>
          </a:p>
          <a:p>
            <a:pPr lvl="1"/>
            <a:r>
              <a:rPr lang="en-DE"/>
              <a:t>Filter </a:t>
            </a:r>
            <a:r>
              <a:rPr lang="en-DE" i="1"/>
              <a:t>manually</a:t>
            </a:r>
            <a:r>
              <a:rPr lang="en-DE"/>
              <a:t> from all global IHME regions (result preview below)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7547CF-36C0-C246-B920-94960AA07F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2" t="4227" r="7808" b="25153"/>
          <a:stretch/>
        </p:blipFill>
        <p:spPr>
          <a:xfrm>
            <a:off x="474133" y="2788355"/>
            <a:ext cx="8263291" cy="332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981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6D26-A356-0C41-80F5-6CD8064C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Regional Data for Germany: Time Series Added</a:t>
            </a:r>
          </a:p>
        </p:txBody>
      </p:sp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2262C6E3-60B2-594A-9DA7-304043B25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30" t="10037" r="8148" b="5578"/>
          <a:stretch/>
        </p:blipFill>
        <p:spPr>
          <a:xfrm>
            <a:off x="226507" y="1143705"/>
            <a:ext cx="8733116" cy="508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7975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6D26-A356-0C41-80F5-6CD8064C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Regional Data for Germany: Time Series Added</a:t>
            </a:r>
          </a:p>
        </p:txBody>
      </p:sp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2262C6E3-60B2-594A-9DA7-304043B255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30" t="10037" r="8148" b="5578"/>
          <a:stretch/>
        </p:blipFill>
        <p:spPr>
          <a:xfrm>
            <a:off x="226507" y="1143705"/>
            <a:ext cx="8733116" cy="508776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39423EF-6E97-3B40-9AA7-FEBAFEC2689C}"/>
              </a:ext>
            </a:extLst>
          </p:cNvPr>
          <p:cNvSpPr/>
          <p:nvPr/>
        </p:nvSpPr>
        <p:spPr>
          <a:xfrm>
            <a:off x="2298583" y="1533849"/>
            <a:ext cx="1392573" cy="4077049"/>
          </a:xfrm>
          <a:prstGeom prst="ellipse">
            <a:avLst/>
          </a:prstGeom>
          <a:noFill/>
          <a:ln w="38100" cap="flat" cmpd="sng" algn="ctr">
            <a:solidFill>
              <a:schemeClr val="bg2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392573"/>
                      <a:gd name="connsiteY0" fmla="*/ 1916885 h 3833769"/>
                      <a:gd name="connsiteX1" fmla="*/ 696287 w 1392573"/>
                      <a:gd name="connsiteY1" fmla="*/ 0 h 3833769"/>
                      <a:gd name="connsiteX2" fmla="*/ 1392574 w 1392573"/>
                      <a:gd name="connsiteY2" fmla="*/ 1916885 h 3833769"/>
                      <a:gd name="connsiteX3" fmla="*/ 696287 w 1392573"/>
                      <a:gd name="connsiteY3" fmla="*/ 3833770 h 3833769"/>
                      <a:gd name="connsiteX4" fmla="*/ 0 w 1392573"/>
                      <a:gd name="connsiteY4" fmla="*/ 1916885 h 38337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2573" h="3833769" extrusionOk="0">
                        <a:moveTo>
                          <a:pt x="0" y="1916885"/>
                        </a:moveTo>
                        <a:cubicBezTo>
                          <a:pt x="-73299" y="813007"/>
                          <a:pt x="220174" y="34365"/>
                          <a:pt x="696287" y="0"/>
                        </a:cubicBezTo>
                        <a:cubicBezTo>
                          <a:pt x="1235951" y="32655"/>
                          <a:pt x="1202355" y="864267"/>
                          <a:pt x="1392574" y="1916885"/>
                        </a:cubicBezTo>
                        <a:cubicBezTo>
                          <a:pt x="1377040" y="2990721"/>
                          <a:pt x="1063902" y="3927371"/>
                          <a:pt x="696287" y="3833770"/>
                        </a:cubicBezTo>
                        <a:cubicBezTo>
                          <a:pt x="153903" y="3747415"/>
                          <a:pt x="204163" y="3073102"/>
                          <a:pt x="0" y="191688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C8984C-7067-2C4E-9920-366421E2B53B}"/>
              </a:ext>
            </a:extLst>
          </p:cNvPr>
          <p:cNvSpPr txBox="1"/>
          <p:nvPr/>
        </p:nvSpPr>
        <p:spPr>
          <a:xfrm>
            <a:off x="3222783" y="5349288"/>
            <a:ext cx="16049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b="1"/>
              <a:t>“Lockdown”</a:t>
            </a:r>
          </a:p>
          <a:p>
            <a:r>
              <a:rPr lang="en-GB" b="1"/>
              <a:t>b</a:t>
            </a:r>
            <a:r>
              <a:rPr lang="en-DE" b="1"/>
              <a:t>egins gradually</a:t>
            </a:r>
          </a:p>
        </p:txBody>
      </p:sp>
    </p:spTree>
    <p:extLst>
      <p:ext uri="{BB962C8B-B14F-4D97-AF65-F5344CB8AC3E}">
        <p14:creationId xmlns:p14="http://schemas.microsoft.com/office/powerpoint/2010/main" val="3446765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9318C-13C9-0B48-B4F7-842B5F09F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Content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DAA98-FFFD-0D49-9E1A-E01DA61FB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988795"/>
            <a:ext cx="8356600" cy="4894262"/>
          </a:xfrm>
        </p:spPr>
        <p:txBody>
          <a:bodyPr/>
          <a:lstStyle/>
          <a:p>
            <a:pPr marL="571500" indent="-457200">
              <a:lnSpc>
                <a:spcPct val="150000"/>
              </a:lnSpc>
              <a:buSzPct val="100000"/>
              <a:buAutoNum type="arabicPeriod"/>
            </a:pPr>
            <a:r>
              <a:rPr lang="en-US" sz="1400" b="1"/>
              <a:t>Causal Inference Introduction</a:t>
            </a:r>
            <a:endParaRPr lang="en-US" b="1"/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r>
              <a:rPr lang="en-US" sz="1200"/>
              <a:t>General Understanding</a:t>
            </a:r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r>
              <a:rPr lang="en-US" sz="1200"/>
              <a:t>Method Overview</a:t>
            </a:r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endParaRPr lang="en-US" sz="1200"/>
          </a:p>
          <a:p>
            <a:pPr marL="571500" indent="-457200">
              <a:lnSpc>
                <a:spcPct val="150000"/>
              </a:lnSpc>
              <a:buSzPct val="100000"/>
              <a:buAutoNum type="arabicPeriod"/>
            </a:pPr>
            <a:r>
              <a:rPr lang="en-US" sz="1400" b="1"/>
              <a:t>Experiment Preparation</a:t>
            </a:r>
            <a:endParaRPr lang="en-US" b="1"/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r>
              <a:rPr lang="en-US" sz="1200" err="1"/>
              <a:t>Causeme</a:t>
            </a:r>
            <a:endParaRPr lang="en-US"/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r>
              <a:rPr lang="en-US" sz="1200"/>
              <a:t>SDIL Batch System</a:t>
            </a:r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endParaRPr lang="en-US" sz="1200"/>
          </a:p>
          <a:p>
            <a:pPr marL="571500" indent="-457200">
              <a:lnSpc>
                <a:spcPct val="150000"/>
              </a:lnSpc>
              <a:buSzPct val="100000"/>
              <a:buAutoNum type="arabicPeriod"/>
            </a:pPr>
            <a:r>
              <a:rPr lang="en-US" sz="1400" b="1"/>
              <a:t>Causal Discovery Benchmark</a:t>
            </a:r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r>
              <a:rPr lang="en-US" sz="1200"/>
              <a:t>PCMCI</a:t>
            </a:r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r>
              <a:rPr lang="en-US" sz="1200"/>
              <a:t>Transfer Entropy</a:t>
            </a:r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r>
              <a:rPr lang="en-US" sz="1200"/>
              <a:t>TCDF</a:t>
            </a:r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endParaRPr lang="en-US" sz="1200"/>
          </a:p>
          <a:p>
            <a:pPr marL="571500" indent="-457200">
              <a:lnSpc>
                <a:spcPct val="150000"/>
              </a:lnSpc>
              <a:buSzPct val="100000"/>
              <a:buAutoNum type="arabicPeriod"/>
            </a:pPr>
            <a:r>
              <a:rPr lang="en-US" sz="1400" b="1"/>
              <a:t>Application of Causal Discovery on COVID-19 data</a:t>
            </a:r>
          </a:p>
          <a:p>
            <a:pPr marL="571500" indent="-457200">
              <a:lnSpc>
                <a:spcPct val="150000"/>
              </a:lnSpc>
              <a:buSzPct val="100000"/>
              <a:buAutoNum type="arabicPeriod"/>
            </a:pPr>
            <a:r>
              <a:rPr lang="en-US" sz="1400" b="1"/>
              <a:t>Summary &amp; Conclusions</a:t>
            </a:r>
            <a:endParaRPr lang="en-DE" sz="1400" b="1"/>
          </a:p>
          <a:p>
            <a:pPr marL="1028700" lvl="1" indent="-457200">
              <a:lnSpc>
                <a:spcPct val="150000"/>
              </a:lnSpc>
              <a:buSzPct val="100000"/>
              <a:buAutoNum type="arabicPeriod"/>
            </a:pPr>
            <a:endParaRPr lang="en-US" sz="1200"/>
          </a:p>
          <a:p>
            <a:pPr marL="571500">
              <a:lnSpc>
                <a:spcPct val="150000"/>
              </a:lnSpc>
              <a:buSzPct val="100000"/>
              <a:buAutoNum type="arabicPeriod"/>
            </a:pPr>
            <a:endParaRPr lang="en-US" sz="1400"/>
          </a:p>
          <a:p>
            <a:pPr marL="571500" indent="-457200">
              <a:buSzPct val="100000"/>
              <a:buAutoNum type="arabicPeriod"/>
            </a:pPr>
            <a:endParaRPr lang="en-DE" sz="1400"/>
          </a:p>
        </p:txBody>
      </p:sp>
    </p:spTree>
    <p:extLst>
      <p:ext uri="{BB962C8B-B14F-4D97-AF65-F5344CB8AC3E}">
        <p14:creationId xmlns:p14="http://schemas.microsoft.com/office/powerpoint/2010/main" val="8747563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6D26-A356-0C41-80F5-6CD8064C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Regional Data for Germany: Time Series Added</a:t>
            </a:r>
          </a:p>
        </p:txBody>
      </p:sp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2262C6E3-60B2-594A-9DA7-304043B25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30" t="10037" r="8148" b="5578"/>
          <a:stretch/>
        </p:blipFill>
        <p:spPr>
          <a:xfrm>
            <a:off x="226507" y="1143705"/>
            <a:ext cx="8733116" cy="5087762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968F1FD-FDB0-4847-94A2-3EDB95B8F2ED}"/>
              </a:ext>
            </a:extLst>
          </p:cNvPr>
          <p:cNvSpPr/>
          <p:nvPr/>
        </p:nvSpPr>
        <p:spPr>
          <a:xfrm>
            <a:off x="3976382" y="1143705"/>
            <a:ext cx="3867324" cy="4728589"/>
          </a:xfrm>
          <a:prstGeom prst="ellipse">
            <a:avLst/>
          </a:prstGeom>
          <a:noFill/>
          <a:ln w="38100" cap="flat" cmpd="sng" algn="ctr">
            <a:solidFill>
              <a:schemeClr val="bg2">
                <a:lumMod val="85000"/>
                <a:lumOff val="15000"/>
              </a:schemeClr>
            </a:solidFill>
            <a:prstDash val="sysDash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392573"/>
                      <a:gd name="connsiteY0" fmla="*/ 1916885 h 3833769"/>
                      <a:gd name="connsiteX1" fmla="*/ 696287 w 1392573"/>
                      <a:gd name="connsiteY1" fmla="*/ 0 h 3833769"/>
                      <a:gd name="connsiteX2" fmla="*/ 1392574 w 1392573"/>
                      <a:gd name="connsiteY2" fmla="*/ 1916885 h 3833769"/>
                      <a:gd name="connsiteX3" fmla="*/ 696287 w 1392573"/>
                      <a:gd name="connsiteY3" fmla="*/ 3833770 h 3833769"/>
                      <a:gd name="connsiteX4" fmla="*/ 0 w 1392573"/>
                      <a:gd name="connsiteY4" fmla="*/ 1916885 h 38337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2573" h="3833769" extrusionOk="0">
                        <a:moveTo>
                          <a:pt x="0" y="1916885"/>
                        </a:moveTo>
                        <a:cubicBezTo>
                          <a:pt x="-73299" y="813007"/>
                          <a:pt x="220174" y="34365"/>
                          <a:pt x="696287" y="0"/>
                        </a:cubicBezTo>
                        <a:cubicBezTo>
                          <a:pt x="1235951" y="32655"/>
                          <a:pt x="1202355" y="864267"/>
                          <a:pt x="1392574" y="1916885"/>
                        </a:cubicBezTo>
                        <a:cubicBezTo>
                          <a:pt x="1377040" y="2990721"/>
                          <a:pt x="1063902" y="3927371"/>
                          <a:pt x="696287" y="3833770"/>
                        </a:cubicBezTo>
                        <a:cubicBezTo>
                          <a:pt x="153903" y="3747415"/>
                          <a:pt x="204163" y="3073102"/>
                          <a:pt x="0" y="191688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880B0C-9400-0B49-A760-9F81A9D99425}"/>
              </a:ext>
            </a:extLst>
          </p:cNvPr>
          <p:cNvSpPr txBox="1"/>
          <p:nvPr/>
        </p:nvSpPr>
        <p:spPr>
          <a:xfrm>
            <a:off x="7302500" y="5072451"/>
            <a:ext cx="12394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Relaxation </a:t>
            </a:r>
          </a:p>
          <a:p>
            <a:r>
              <a:rPr lang="de-DE" b="1" err="1"/>
              <a:t>of</a:t>
            </a:r>
            <a:r>
              <a:rPr lang="de-DE" b="1"/>
              <a:t> </a:t>
            </a:r>
            <a:r>
              <a:rPr lang="de-DE" b="1" err="1"/>
              <a:t>measures</a:t>
            </a:r>
            <a:endParaRPr lang="en-DE" b="1"/>
          </a:p>
        </p:txBody>
      </p:sp>
    </p:spTree>
    <p:extLst>
      <p:ext uri="{BB962C8B-B14F-4D97-AF65-F5344CB8AC3E}">
        <p14:creationId xmlns:p14="http://schemas.microsoft.com/office/powerpoint/2010/main" val="3346938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Germany (Tau=8)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4C8009B-D302-6741-A6B6-E54898C5F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2" t="14434" r="3516" b="12049"/>
          <a:stretch/>
        </p:blipFill>
        <p:spPr>
          <a:xfrm>
            <a:off x="1228987" y="1015067"/>
            <a:ext cx="6686026" cy="527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748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Germany (Tau=8)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4C8009B-D302-6741-A6B6-E54898C5F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2" t="14434" r="3516" b="12049"/>
          <a:stretch/>
        </p:blipFill>
        <p:spPr>
          <a:xfrm>
            <a:off x="1228987" y="1015067"/>
            <a:ext cx="6686026" cy="5273361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0005AB8-EF5C-DD4D-B9D6-873E02D700E9}"/>
              </a:ext>
            </a:extLst>
          </p:cNvPr>
          <p:cNvSpPr/>
          <p:nvPr/>
        </p:nvSpPr>
        <p:spPr>
          <a:xfrm>
            <a:off x="6249682" y="2105637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E922BE-1DF8-B44C-A893-C264057D63FD}"/>
              </a:ext>
            </a:extLst>
          </p:cNvPr>
          <p:cNvSpPr/>
          <p:nvPr/>
        </p:nvSpPr>
        <p:spPr>
          <a:xfrm>
            <a:off x="4202768" y="4739781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4AB5871-90BD-9748-8F32-E16A5276182F}"/>
              </a:ext>
            </a:extLst>
          </p:cNvPr>
          <p:cNvSpPr/>
          <p:nvPr/>
        </p:nvSpPr>
        <p:spPr>
          <a:xfrm rot="2303802">
            <a:off x="5058561" y="3194546"/>
            <a:ext cx="612396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321638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Germany (Tau=8)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4C8009B-D302-6741-A6B6-E54898C5F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2" t="14434" r="3516" b="12049"/>
          <a:stretch/>
        </p:blipFill>
        <p:spPr>
          <a:xfrm>
            <a:off x="1228987" y="1015067"/>
            <a:ext cx="6686026" cy="5273361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0005AB8-EF5C-DD4D-B9D6-873E02D700E9}"/>
              </a:ext>
            </a:extLst>
          </p:cNvPr>
          <p:cNvSpPr/>
          <p:nvPr/>
        </p:nvSpPr>
        <p:spPr>
          <a:xfrm>
            <a:off x="6249682" y="3582099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E922BE-1DF8-B44C-A893-C264057D63FD}"/>
              </a:ext>
            </a:extLst>
          </p:cNvPr>
          <p:cNvSpPr/>
          <p:nvPr/>
        </p:nvSpPr>
        <p:spPr>
          <a:xfrm>
            <a:off x="5050056" y="4639113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4AB5871-90BD-9748-8F32-E16A5276182F}"/>
              </a:ext>
            </a:extLst>
          </p:cNvPr>
          <p:cNvSpPr/>
          <p:nvPr/>
        </p:nvSpPr>
        <p:spPr>
          <a:xfrm rot="13384198">
            <a:off x="5122473" y="3438609"/>
            <a:ext cx="612396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55781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Germany (Tau=8)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4C8009B-D302-6741-A6B6-E54898C5F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2" t="14434" r="3516" b="12049"/>
          <a:stretch/>
        </p:blipFill>
        <p:spPr>
          <a:xfrm>
            <a:off x="1228987" y="1015067"/>
            <a:ext cx="6686026" cy="5273361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0005AB8-EF5C-DD4D-B9D6-873E02D700E9}"/>
              </a:ext>
            </a:extLst>
          </p:cNvPr>
          <p:cNvSpPr/>
          <p:nvPr/>
        </p:nvSpPr>
        <p:spPr>
          <a:xfrm>
            <a:off x="2181022" y="2080470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E922BE-1DF8-B44C-A893-C264057D63FD}"/>
              </a:ext>
            </a:extLst>
          </p:cNvPr>
          <p:cNvSpPr/>
          <p:nvPr/>
        </p:nvSpPr>
        <p:spPr>
          <a:xfrm>
            <a:off x="3372476" y="1065403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4AB5871-90BD-9748-8F32-E16A5276182F}"/>
              </a:ext>
            </a:extLst>
          </p:cNvPr>
          <p:cNvSpPr/>
          <p:nvPr/>
        </p:nvSpPr>
        <p:spPr>
          <a:xfrm rot="2676310">
            <a:off x="3540313" y="2255761"/>
            <a:ext cx="612396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2707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Germany (Tau=8)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4C8009B-D302-6741-A6B6-E54898C5F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2" t="14434" r="3516" b="12049"/>
          <a:stretch/>
        </p:blipFill>
        <p:spPr>
          <a:xfrm>
            <a:off x="1228987" y="1015067"/>
            <a:ext cx="6686026" cy="5273361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0005AB8-EF5C-DD4D-B9D6-873E02D700E9}"/>
              </a:ext>
            </a:extLst>
          </p:cNvPr>
          <p:cNvSpPr/>
          <p:nvPr/>
        </p:nvSpPr>
        <p:spPr>
          <a:xfrm>
            <a:off x="2021631" y="2807371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E922BE-1DF8-B44C-A893-C264057D63FD}"/>
              </a:ext>
            </a:extLst>
          </p:cNvPr>
          <p:cNvSpPr/>
          <p:nvPr/>
        </p:nvSpPr>
        <p:spPr>
          <a:xfrm>
            <a:off x="2670333" y="1458214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4AB5871-90BD-9748-8F32-E16A5276182F}"/>
              </a:ext>
            </a:extLst>
          </p:cNvPr>
          <p:cNvSpPr/>
          <p:nvPr/>
        </p:nvSpPr>
        <p:spPr>
          <a:xfrm rot="12807834">
            <a:off x="3173801" y="2486757"/>
            <a:ext cx="612396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6A710D4-756B-0A49-BBF6-3C800F0E2204}"/>
              </a:ext>
            </a:extLst>
          </p:cNvPr>
          <p:cNvSpPr/>
          <p:nvPr/>
        </p:nvSpPr>
        <p:spPr>
          <a:xfrm>
            <a:off x="3335812" y="1044546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6984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Italy (Tau=8)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DD8B3822-6F50-8847-A69B-7DFCEA4F5B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58" t="9174" r="11469" b="22079"/>
          <a:stretch/>
        </p:blipFill>
        <p:spPr>
          <a:xfrm>
            <a:off x="1621172" y="912128"/>
            <a:ext cx="5901655" cy="537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487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Italy (Tau=8)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DD8B3822-6F50-8847-A69B-7DFCEA4F5B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58" t="9174" r="11469" b="22079"/>
          <a:stretch/>
        </p:blipFill>
        <p:spPr>
          <a:xfrm>
            <a:off x="1621172" y="912128"/>
            <a:ext cx="5901655" cy="53755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797D5DC-4AA8-5144-B373-E49E75DCD98B}"/>
              </a:ext>
            </a:extLst>
          </p:cNvPr>
          <p:cNvSpPr/>
          <p:nvPr/>
        </p:nvSpPr>
        <p:spPr>
          <a:xfrm>
            <a:off x="5113528" y="5265344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0CFD46E-DF83-3D4C-813B-DC6B01E535E0}"/>
              </a:ext>
            </a:extLst>
          </p:cNvPr>
          <p:cNvSpPr/>
          <p:nvPr/>
        </p:nvSpPr>
        <p:spPr>
          <a:xfrm>
            <a:off x="1758054" y="3923105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C2D8FDC2-2662-AF46-9FB2-FD4045EAD64B}"/>
              </a:ext>
            </a:extLst>
          </p:cNvPr>
          <p:cNvSpPr/>
          <p:nvPr/>
        </p:nvSpPr>
        <p:spPr>
          <a:xfrm rot="17740915">
            <a:off x="3702034" y="4334055"/>
            <a:ext cx="612396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61538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US (Tau=8)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A342BE5-34C8-E34F-A0CF-C937FF55EB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2" t="9908" r="2416" b="12049"/>
          <a:stretch/>
        </p:blipFill>
        <p:spPr>
          <a:xfrm>
            <a:off x="1338044" y="964733"/>
            <a:ext cx="6467911" cy="53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938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US (Tau=8)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A342BE5-34C8-E34F-A0CF-C937FF55EB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2" t="9908" r="2416" b="12049"/>
          <a:stretch/>
        </p:blipFill>
        <p:spPr>
          <a:xfrm>
            <a:off x="1338044" y="964733"/>
            <a:ext cx="6467911" cy="535217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A7B9CD6E-8B59-534B-8632-8CA51ABCB971}"/>
              </a:ext>
            </a:extLst>
          </p:cNvPr>
          <p:cNvSpPr/>
          <p:nvPr/>
        </p:nvSpPr>
        <p:spPr>
          <a:xfrm>
            <a:off x="4982946" y="4678117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9B7F143-A6E1-1749-B221-B10511BDA93C}"/>
              </a:ext>
            </a:extLst>
          </p:cNvPr>
          <p:cNvSpPr/>
          <p:nvPr/>
        </p:nvSpPr>
        <p:spPr>
          <a:xfrm>
            <a:off x="5922629" y="4000079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1DECC2E0-5252-5346-A5B3-40D774C329C3}"/>
              </a:ext>
            </a:extLst>
          </p:cNvPr>
          <p:cNvSpPr/>
          <p:nvPr/>
        </p:nvSpPr>
        <p:spPr>
          <a:xfrm rot="3205158">
            <a:off x="6073689" y="4966542"/>
            <a:ext cx="612396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209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B3572-0B68-5E4C-992D-043139693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26D691-EFC9-2E4D-A53C-45B538B40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525" y="1092685"/>
            <a:ext cx="8356600" cy="4894262"/>
          </a:xfrm>
        </p:spPr>
        <p:txBody>
          <a:bodyPr/>
          <a:lstStyle/>
          <a:p>
            <a:r>
              <a:rPr lang="en-DE"/>
              <a:t>Obtain knowledge through experiments</a:t>
            </a:r>
          </a:p>
          <a:p>
            <a:endParaRPr lang="en-DE">
              <a:solidFill>
                <a:srgbClr val="FF0000"/>
              </a:solidFill>
            </a:endParaRPr>
          </a:p>
          <a:p>
            <a:endParaRPr lang="en-DE">
              <a:solidFill>
                <a:srgbClr val="FF0000"/>
              </a:solidFill>
            </a:endParaRPr>
          </a:p>
          <a:p>
            <a:endParaRPr lang="en-DE">
              <a:solidFill>
                <a:srgbClr val="FF0000"/>
              </a:solidFill>
            </a:endParaRPr>
          </a:p>
          <a:p>
            <a:endParaRPr lang="en-DE">
              <a:solidFill>
                <a:srgbClr val="FF0000"/>
              </a:solidFill>
            </a:endParaRPr>
          </a:p>
          <a:p>
            <a:endParaRPr lang="en-DE">
              <a:solidFill>
                <a:srgbClr val="FF0000"/>
              </a:solidFill>
            </a:endParaRPr>
          </a:p>
          <a:p>
            <a:endParaRPr lang="en-DE">
              <a:solidFill>
                <a:srgbClr val="FF0000"/>
              </a:solidFill>
            </a:endParaRPr>
          </a:p>
          <a:p>
            <a:endParaRPr lang="en-DE">
              <a:solidFill>
                <a:srgbClr val="FF0000"/>
              </a:solidFill>
            </a:endParaRPr>
          </a:p>
          <a:p>
            <a:endParaRPr lang="en-DE">
              <a:solidFill>
                <a:srgbClr val="FF0000"/>
              </a:solidFill>
            </a:endParaRPr>
          </a:p>
          <a:p>
            <a:endParaRPr lang="en-DE">
              <a:solidFill>
                <a:srgbClr val="FF0000"/>
              </a:solidFill>
            </a:endParaRPr>
          </a:p>
          <a:p>
            <a:endParaRPr lang="en-DE">
              <a:solidFill>
                <a:srgbClr val="FF0000"/>
              </a:solidFill>
            </a:endParaRPr>
          </a:p>
          <a:p>
            <a:pPr marL="114300" indent="0">
              <a:buNone/>
            </a:pPr>
            <a:endParaRPr lang="en-DE">
              <a:solidFill>
                <a:srgbClr val="FF0000"/>
              </a:solidFill>
            </a:endParaRPr>
          </a:p>
          <a:p>
            <a:pPr marL="114300" indent="0">
              <a:buNone/>
            </a:pPr>
            <a:endParaRPr lang="en-DE">
              <a:solidFill>
                <a:srgbClr val="FF0000"/>
              </a:solidFill>
            </a:endParaRPr>
          </a:p>
          <a:p>
            <a:r>
              <a:rPr lang="en-DE">
                <a:solidFill>
                  <a:srgbClr val="FF0000"/>
                </a:solidFill>
              </a:rPr>
              <a:t>But: </a:t>
            </a:r>
            <a:r>
              <a:rPr lang="en-DE" i="1">
                <a:solidFill>
                  <a:srgbClr val="FF0000"/>
                </a:solidFill>
              </a:rPr>
              <a:t>What to do if experiments are not feasible?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D5765F-CB01-ED49-BAC8-D305E7075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360" y="1595872"/>
            <a:ext cx="5715279" cy="3512515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BD8C14A-4B63-DD44-89FB-B2108FC069BF}"/>
              </a:ext>
            </a:extLst>
          </p:cNvPr>
          <p:cNvSpPr txBox="1">
            <a:spLocks/>
          </p:cNvSpPr>
          <p:nvPr/>
        </p:nvSpPr>
        <p:spPr>
          <a:xfrm>
            <a:off x="1599310" y="5129232"/>
            <a:ext cx="6457036" cy="30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None/>
            </a:pPr>
            <a:r>
              <a:rPr lang="en-GB" sz="1200">
                <a:solidFill>
                  <a:schemeClr val="accent3">
                    <a:lumMod val="75000"/>
                  </a:schemeClr>
                </a:solidFill>
              </a:rPr>
              <a:t>https://</a:t>
            </a:r>
            <a:r>
              <a:rPr lang="en-GB" sz="1200" err="1">
                <a:solidFill>
                  <a:schemeClr val="accent3">
                    <a:lumMod val="75000"/>
                  </a:schemeClr>
                </a:solidFill>
              </a:rPr>
              <a:t>home.cern</a:t>
            </a:r>
            <a:r>
              <a:rPr lang="en-GB" sz="1200">
                <a:solidFill>
                  <a:schemeClr val="accent3">
                    <a:lumMod val="75000"/>
                  </a:schemeClr>
                </a:solidFill>
              </a:rPr>
              <a:t>/sites/</a:t>
            </a:r>
            <a:r>
              <a:rPr lang="en-GB" sz="1200" err="1">
                <a:solidFill>
                  <a:schemeClr val="accent3">
                    <a:lumMod val="75000"/>
                  </a:schemeClr>
                </a:solidFill>
              </a:rPr>
              <a:t>home.web.cern.ch</a:t>
            </a:r>
            <a:r>
              <a:rPr lang="en-GB" sz="1200">
                <a:solidFill>
                  <a:schemeClr val="accent3">
                    <a:lumMod val="75000"/>
                  </a:schemeClr>
                </a:solidFill>
              </a:rPr>
              <a:t>/files/2018-10/lhc-tunnel-2302977.jpg</a:t>
            </a:r>
            <a:endParaRPr lang="en-DE" sz="120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5627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Germany (Tau=14)</a:t>
            </a:r>
          </a:p>
        </p:txBody>
      </p:sp>
      <p:pic>
        <p:nvPicPr>
          <p:cNvPr id="4" name="Picture 3" descr="A picture containing game&#10;&#10;Description automatically generated">
            <a:extLst>
              <a:ext uri="{FF2B5EF4-FFF2-40B4-BE49-F238E27FC236}">
                <a16:creationId xmlns:a16="http://schemas.microsoft.com/office/drawing/2014/main" id="{D1B3FBE1-3F26-D14D-B77D-0973BE77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8" t="14557" r="3884" b="12171"/>
          <a:stretch/>
        </p:blipFill>
        <p:spPr>
          <a:xfrm>
            <a:off x="1216403" y="1015068"/>
            <a:ext cx="6711193" cy="531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1235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Germany (Tau=14)</a:t>
            </a:r>
          </a:p>
        </p:txBody>
      </p:sp>
      <p:pic>
        <p:nvPicPr>
          <p:cNvPr id="4" name="Picture 3" descr="A picture containing game&#10;&#10;Description automatically generated">
            <a:extLst>
              <a:ext uri="{FF2B5EF4-FFF2-40B4-BE49-F238E27FC236}">
                <a16:creationId xmlns:a16="http://schemas.microsoft.com/office/drawing/2014/main" id="{D1B3FBE1-3F26-D14D-B77D-0973BE77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8" t="14557" r="3884" b="12171"/>
          <a:stretch/>
        </p:blipFill>
        <p:spPr>
          <a:xfrm>
            <a:off x="1216403" y="1015068"/>
            <a:ext cx="6711193" cy="531746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49838F1-7BED-CB47-A785-FD8BEE780BC7}"/>
              </a:ext>
            </a:extLst>
          </p:cNvPr>
          <p:cNvSpPr/>
          <p:nvPr/>
        </p:nvSpPr>
        <p:spPr>
          <a:xfrm>
            <a:off x="2179520" y="2093973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C38F66-A3C4-204E-99CE-6E1A502AA6C9}"/>
              </a:ext>
            </a:extLst>
          </p:cNvPr>
          <p:cNvSpPr/>
          <p:nvPr/>
        </p:nvSpPr>
        <p:spPr>
          <a:xfrm>
            <a:off x="2636778" y="4213253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A924528F-3EAB-4A4B-B1E5-8D12EAEE2D9D}"/>
              </a:ext>
            </a:extLst>
          </p:cNvPr>
          <p:cNvSpPr/>
          <p:nvPr/>
        </p:nvSpPr>
        <p:spPr>
          <a:xfrm rot="20996176">
            <a:off x="3750954" y="2598563"/>
            <a:ext cx="612396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7611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Italy (Tau=14)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8AC3748-9188-6342-9554-F17232FD2D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2" t="9664" r="3028" b="12416"/>
          <a:stretch/>
        </p:blipFill>
        <p:spPr>
          <a:xfrm>
            <a:off x="1312877" y="895350"/>
            <a:ext cx="6518245" cy="542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5620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Italy (Tau=14)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8AC3748-9188-6342-9554-F17232FD2D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2" t="9664" r="3028" b="12416"/>
          <a:stretch/>
        </p:blipFill>
        <p:spPr>
          <a:xfrm>
            <a:off x="1312877" y="895350"/>
            <a:ext cx="6518245" cy="542052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3F513E6-8A55-4947-A7FB-4B584477AF1C}"/>
              </a:ext>
            </a:extLst>
          </p:cNvPr>
          <p:cNvSpPr/>
          <p:nvPr/>
        </p:nvSpPr>
        <p:spPr>
          <a:xfrm>
            <a:off x="2046800" y="2456068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BAD298D-4E8D-094F-A360-4D4A77BA0B8B}"/>
              </a:ext>
            </a:extLst>
          </p:cNvPr>
          <p:cNvSpPr/>
          <p:nvPr/>
        </p:nvSpPr>
        <p:spPr>
          <a:xfrm>
            <a:off x="2720668" y="4385972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13EB3693-2DE1-2A42-B99F-6E181D3ADE84}"/>
              </a:ext>
            </a:extLst>
          </p:cNvPr>
          <p:cNvSpPr/>
          <p:nvPr/>
        </p:nvSpPr>
        <p:spPr>
          <a:xfrm rot="9918229">
            <a:off x="1298406" y="3861853"/>
            <a:ext cx="612396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527208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US (Tau=14)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0934A342-2245-7743-A943-246EE6870F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1" t="9908" r="3639" b="12538"/>
          <a:stretch/>
        </p:blipFill>
        <p:spPr>
          <a:xfrm>
            <a:off x="1396766" y="1006678"/>
            <a:ext cx="6350468" cy="531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643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PCMCI for COVID-19: US (Tau=14)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0934A342-2245-7743-A943-246EE6870F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1" t="9908" r="3639" b="12538"/>
          <a:stretch/>
        </p:blipFill>
        <p:spPr>
          <a:xfrm>
            <a:off x="1396766" y="1006678"/>
            <a:ext cx="6350468" cy="531862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90387E3-5E10-5A46-BD7C-E21935D54CFD}"/>
              </a:ext>
            </a:extLst>
          </p:cNvPr>
          <p:cNvSpPr/>
          <p:nvPr/>
        </p:nvSpPr>
        <p:spPr>
          <a:xfrm>
            <a:off x="5036028" y="1346718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95E69CF-27C1-AC4C-958E-1F791778B325}"/>
              </a:ext>
            </a:extLst>
          </p:cNvPr>
          <p:cNvSpPr/>
          <p:nvPr/>
        </p:nvSpPr>
        <p:spPr>
          <a:xfrm>
            <a:off x="5036028" y="4687977"/>
            <a:ext cx="914516" cy="906011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20B3A483-015F-8B4B-8302-1BDFA2D27137}"/>
              </a:ext>
            </a:extLst>
          </p:cNvPr>
          <p:cNvSpPr/>
          <p:nvPr/>
        </p:nvSpPr>
        <p:spPr>
          <a:xfrm rot="10800000">
            <a:off x="4532689" y="3235545"/>
            <a:ext cx="612396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8377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TCDF for COVID-19: Germany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B804365A-C4CF-6A42-9A9C-F97D15C962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54" r="3854"/>
          <a:stretch/>
        </p:blipFill>
        <p:spPr>
          <a:xfrm>
            <a:off x="262265" y="1313935"/>
            <a:ext cx="8619470" cy="466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4574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TCDF for COVID-19: Germany (kernels=14)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93985AC0-5F19-DA4C-A861-7CDBAC777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79" y="1473326"/>
            <a:ext cx="8704442" cy="429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0255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509544"/>
            <a:ext cx="6911975" cy="561975"/>
          </a:xfrm>
        </p:spPr>
        <p:txBody>
          <a:bodyPr/>
          <a:lstStyle/>
          <a:p>
            <a:r>
              <a:rPr lang="en-DE"/>
              <a:t>TCDF for COVID-19: Germany (kernels=14, one hidden layer)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E8991CF-E767-B740-AAA5-E48971B0CC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1" r="1101"/>
          <a:stretch/>
        </p:blipFill>
        <p:spPr>
          <a:xfrm>
            <a:off x="196353" y="1297155"/>
            <a:ext cx="8751293" cy="456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8339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914" y="316598"/>
            <a:ext cx="6911975" cy="561975"/>
          </a:xfrm>
        </p:spPr>
        <p:txBody>
          <a:bodyPr/>
          <a:lstStyle/>
          <a:p>
            <a:r>
              <a:rPr lang="en-DE"/>
              <a:t>TCDF for COVID-19: Italy (lr=0.01)</a:t>
            </a:r>
          </a:p>
        </p:txBody>
      </p:sp>
      <p:pic>
        <p:nvPicPr>
          <p:cNvPr id="4" name="Picture 3" descr="A picture containing table, photo, sitting, snow&#10;&#10;Description automatically generated">
            <a:extLst>
              <a:ext uri="{FF2B5EF4-FFF2-40B4-BE49-F238E27FC236}">
                <a16:creationId xmlns:a16="http://schemas.microsoft.com/office/drawing/2014/main" id="{2F51BD8A-131E-EC48-A364-C27B81DAA2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63" r="4403"/>
          <a:stretch/>
        </p:blipFill>
        <p:spPr>
          <a:xfrm>
            <a:off x="189189" y="1188100"/>
            <a:ext cx="8793844" cy="475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24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16CB9-3699-C046-8D00-FCBDAB020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Causal Inference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B208B-8555-D04B-A6EC-59C80E7E02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“Correlation does not imply causation”</a:t>
            </a:r>
          </a:p>
          <a:p>
            <a:r>
              <a:rPr lang="en-DE"/>
              <a:t>Weather Example: High correlation between rain and number of clouds</a:t>
            </a:r>
          </a:p>
          <a:p>
            <a:pPr marL="114300" indent="0">
              <a:buNone/>
            </a:pPr>
            <a:endParaRPr lang="en-DE"/>
          </a:p>
          <a:p>
            <a:pPr marL="114300" indent="0">
              <a:buNone/>
            </a:pPr>
            <a:endParaRPr lang="en-DE"/>
          </a:p>
          <a:p>
            <a:pPr marL="114300" indent="0">
              <a:buNone/>
            </a:pPr>
            <a:endParaRPr lang="en-DE"/>
          </a:p>
          <a:p>
            <a:r>
              <a:rPr lang="en-DE" b="1"/>
              <a:t>…but which phenomenon causes which one?</a:t>
            </a:r>
          </a:p>
          <a:p>
            <a:r>
              <a:rPr lang="en-US"/>
              <a:t>Correlation is </a:t>
            </a:r>
            <a:r>
              <a:rPr lang="en-US" i="1"/>
              <a:t>symmetric</a:t>
            </a:r>
            <a:r>
              <a:rPr lang="en-US"/>
              <a:t> measure: no sense of direction</a:t>
            </a:r>
            <a:endParaRPr lang="en-DE"/>
          </a:p>
          <a:p>
            <a:endParaRPr lang="en-DE"/>
          </a:p>
          <a:p>
            <a:r>
              <a:rPr lang="en-DE"/>
              <a:t>Causality: "A signal</a:t>
            </a:r>
            <a:r>
              <a:rPr lang="en-US"/>
              <a:t> X is said to cause Y if the </a:t>
            </a:r>
            <a:r>
              <a:rPr lang="en-US" b="1"/>
              <a:t>future realizations</a:t>
            </a:r>
            <a:r>
              <a:rPr lang="en-US"/>
              <a:t> </a:t>
            </a:r>
            <a:r>
              <a:rPr lang="en-US" b="1"/>
              <a:t>of Y</a:t>
            </a:r>
            <a:r>
              <a:rPr lang="en-US"/>
              <a:t> can be better explained using the </a:t>
            </a:r>
            <a:r>
              <a:rPr lang="en-US" b="1"/>
              <a:t>past information</a:t>
            </a:r>
            <a:r>
              <a:rPr lang="en-US"/>
              <a:t> </a:t>
            </a:r>
            <a:r>
              <a:rPr lang="en-US" b="1"/>
              <a:t>from X and Y</a:t>
            </a:r>
            <a:r>
              <a:rPr lang="en-US"/>
              <a:t> rather than Y alone" (Granger 1969)</a:t>
            </a:r>
            <a:endParaRPr lang="en-DE"/>
          </a:p>
          <a:p>
            <a:endParaRPr lang="en-US"/>
          </a:p>
          <a:p>
            <a:r>
              <a:rPr lang="en-US"/>
              <a:t>Need for </a:t>
            </a:r>
            <a:r>
              <a:rPr lang="en-US" i="1"/>
              <a:t>asymmetric</a:t>
            </a:r>
            <a:r>
              <a:rPr lang="en-US"/>
              <a:t> measures</a:t>
            </a:r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DC66F10C-57DD-024D-A49E-6B10C1FF326B}"/>
              </a:ext>
            </a:extLst>
          </p:cNvPr>
          <p:cNvSpPr/>
          <p:nvPr/>
        </p:nvSpPr>
        <p:spPr>
          <a:xfrm>
            <a:off x="2435842" y="2199371"/>
            <a:ext cx="1491916" cy="101065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ardrop 4">
            <a:extLst>
              <a:ext uri="{FF2B5EF4-FFF2-40B4-BE49-F238E27FC236}">
                <a16:creationId xmlns:a16="http://schemas.microsoft.com/office/drawing/2014/main" id="{AA326AF0-37D4-034C-BE70-9373C1E5CDF7}"/>
              </a:ext>
            </a:extLst>
          </p:cNvPr>
          <p:cNvSpPr/>
          <p:nvPr/>
        </p:nvSpPr>
        <p:spPr>
          <a:xfrm>
            <a:off x="5332395" y="2690260"/>
            <a:ext cx="356189" cy="386895"/>
          </a:xfrm>
          <a:prstGeom prst="teardrop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ardrop 5">
            <a:extLst>
              <a:ext uri="{FF2B5EF4-FFF2-40B4-BE49-F238E27FC236}">
                <a16:creationId xmlns:a16="http://schemas.microsoft.com/office/drawing/2014/main" id="{CCC725A6-FBCF-F440-B88C-C1664DB5FD42}"/>
              </a:ext>
            </a:extLst>
          </p:cNvPr>
          <p:cNvSpPr/>
          <p:nvPr/>
        </p:nvSpPr>
        <p:spPr>
          <a:xfrm>
            <a:off x="5971487" y="2546284"/>
            <a:ext cx="356189" cy="386895"/>
          </a:xfrm>
          <a:prstGeom prst="teardrop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ardrop 6">
            <a:extLst>
              <a:ext uri="{FF2B5EF4-FFF2-40B4-BE49-F238E27FC236}">
                <a16:creationId xmlns:a16="http://schemas.microsoft.com/office/drawing/2014/main" id="{BC6D15FE-18ED-A943-9F86-6A005169452C}"/>
              </a:ext>
            </a:extLst>
          </p:cNvPr>
          <p:cNvSpPr/>
          <p:nvPr/>
        </p:nvSpPr>
        <p:spPr>
          <a:xfrm>
            <a:off x="5612489" y="2146429"/>
            <a:ext cx="356190" cy="386896"/>
          </a:xfrm>
          <a:prstGeom prst="teardrop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DC0A1B-4090-2A47-9694-0E7F1AAA924F}"/>
              </a:ext>
            </a:extLst>
          </p:cNvPr>
          <p:cNvSpPr txBox="1"/>
          <p:nvPr/>
        </p:nvSpPr>
        <p:spPr>
          <a:xfrm>
            <a:off x="4338830" y="2141967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/>
              <a:t>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5487ED-EACB-7141-A105-105F761397E6}"/>
              </a:ext>
            </a:extLst>
          </p:cNvPr>
          <p:cNvSpPr txBox="1"/>
          <p:nvPr/>
        </p:nvSpPr>
        <p:spPr>
          <a:xfrm rot="10800000">
            <a:off x="4322534" y="2733978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/>
              <a:t>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E91CCE-CA49-AC41-BE33-8F18B6E3445B}"/>
              </a:ext>
            </a:extLst>
          </p:cNvPr>
          <p:cNvSpPr txBox="1"/>
          <p:nvPr/>
        </p:nvSpPr>
        <p:spPr>
          <a:xfrm>
            <a:off x="4434209" y="243076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578767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BAA8-1F09-3E4A-943B-452B26B69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914" y="316598"/>
            <a:ext cx="6911975" cy="561975"/>
          </a:xfrm>
        </p:spPr>
        <p:txBody>
          <a:bodyPr/>
          <a:lstStyle/>
          <a:p>
            <a:r>
              <a:rPr lang="en-DE"/>
              <a:t>TCDF for COVID-19: US (lr=0.01)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55DFAFC0-BFBD-4A4A-B786-2220C03CC3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63" r="4862"/>
          <a:stretch/>
        </p:blipFill>
        <p:spPr>
          <a:xfrm>
            <a:off x="251159" y="1196489"/>
            <a:ext cx="8641682" cy="470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9809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9B41D-6D93-5446-AF70-9D747377C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Summary &amp; 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66D873-84D9-0B4B-BC23-6CA5FF298E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Many interesting application scenarios supporting scientific research for causal inference and discovery</a:t>
            </a:r>
          </a:p>
          <a:p>
            <a:r>
              <a:rPr lang="en-DE"/>
              <a:t>Today, many limitations</a:t>
            </a:r>
          </a:p>
          <a:p>
            <a:r>
              <a:rPr lang="en-DE"/>
              <a:t>Validation of unsupervised methods can be challenging – careful approach and domain knowledge often needed</a:t>
            </a:r>
          </a:p>
          <a:p>
            <a:pPr marL="114300" indent="0">
              <a:buNone/>
            </a:pPr>
            <a:endParaRPr lang="en-DE"/>
          </a:p>
          <a:p>
            <a:r>
              <a:rPr lang="en-DE"/>
              <a:t>Causal Inference a future “hot topic” for ML research</a:t>
            </a:r>
          </a:p>
        </p:txBody>
      </p:sp>
    </p:spTree>
    <p:extLst>
      <p:ext uri="{BB962C8B-B14F-4D97-AF65-F5344CB8AC3E}">
        <p14:creationId xmlns:p14="http://schemas.microsoft.com/office/powerpoint/2010/main" val="37125338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"/>
          <p:cNvSpPr txBox="1">
            <a:spLocks noGrp="1"/>
          </p:cNvSpPr>
          <p:nvPr>
            <p:ph type="title"/>
          </p:nvPr>
        </p:nvSpPr>
        <p:spPr>
          <a:xfrm>
            <a:off x="390525" y="333375"/>
            <a:ext cx="6912000" cy="561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Thank you for your attention!</a:t>
            </a:r>
            <a:endParaRPr/>
          </a:p>
        </p:txBody>
      </p:sp>
      <p:sp>
        <p:nvSpPr>
          <p:cNvPr id="4" name="AutoShape 2" descr="Conditional Risk">
            <a:extLst>
              <a:ext uri="{FF2B5EF4-FFF2-40B4-BE49-F238E27FC236}">
                <a16:creationId xmlns:a16="http://schemas.microsoft.com/office/drawing/2014/main" id="{CBB73AD4-2AC1-40B3-A139-EF6197A0AE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4099" name="Picture 3" descr="Cell Phones">
            <a:extLst>
              <a:ext uri="{FF2B5EF4-FFF2-40B4-BE49-F238E27FC236}">
                <a16:creationId xmlns:a16="http://schemas.microsoft.com/office/drawing/2014/main" id="{D0316BE9-5F0E-4C9C-AE0F-86A710F13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" y="2281238"/>
            <a:ext cx="7048500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418B416-30A3-4FB9-89FF-0EE33BCDED61}"/>
              </a:ext>
            </a:extLst>
          </p:cNvPr>
          <p:cNvSpPr/>
          <p:nvPr/>
        </p:nvSpPr>
        <p:spPr>
          <a:xfrm>
            <a:off x="3786482" y="5572125"/>
            <a:ext cx="18758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>
                <a:hlinkClick r:id="rId4"/>
              </a:rPr>
              <a:t>https://xkcd.com/925/</a:t>
            </a:r>
            <a:endParaRPr lang="de-DE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E99B3-F63D-4147-B1E2-495CA734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PCMCI Exploration (Backup)</a:t>
            </a:r>
            <a:endParaRPr lang="en-GB" b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DBBDF-47A7-4CA6-B2AE-4783D0174A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Very good performance on basic linear datasets</a:t>
            </a:r>
          </a:p>
          <a:p>
            <a:r>
              <a:rPr lang="en-GB"/>
              <a:t>Runtime can increase heavily when increasing variables or time steps</a:t>
            </a:r>
          </a:p>
          <a:p>
            <a:r>
              <a:rPr lang="en-GB"/>
              <a:t>Worse performance on other datasets</a:t>
            </a:r>
          </a:p>
          <a:p>
            <a:r>
              <a:rPr lang="en-GB"/>
              <a:t>Runtime very high for certain experiments</a:t>
            </a:r>
          </a:p>
        </p:txBody>
      </p:sp>
      <p:pic>
        <p:nvPicPr>
          <p:cNvPr id="5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A4F157-7E79-4885-A592-BD8F250C4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442" y="2698545"/>
            <a:ext cx="5458955" cy="338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497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FB38-689E-427E-AFFC-8C0719BE7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Transfer Entropy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3C42EA-E8C9-4F9A-AF07-345F2F950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2113" y="938449"/>
            <a:ext cx="8356600" cy="1372722"/>
          </a:xfrm>
        </p:spPr>
        <p:txBody>
          <a:bodyPr/>
          <a:lstStyle/>
          <a:p>
            <a:r>
              <a:rPr lang="en-GB"/>
              <a:t>R Package "RTransferEntropy"</a:t>
            </a:r>
          </a:p>
          <a:p>
            <a:r>
              <a:rPr lang="en-GB"/>
              <a:t>Shannon entropy</a:t>
            </a:r>
          </a:p>
          <a:p>
            <a:r>
              <a:rPr lang="en-GB"/>
              <a:t>Rényi entropy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8B08270-D9E9-4813-B03F-F86C32879287}"/>
              </a:ext>
            </a:extLst>
          </p:cNvPr>
          <p:cNvSpPr>
            <a:spLocks noGrp="1"/>
          </p:cNvSpPr>
          <p:nvPr/>
        </p:nvSpPr>
        <p:spPr>
          <a:xfrm>
            <a:off x="460556" y="2309239"/>
            <a:ext cx="6911975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/>
              <a:t>PCMCI (Runge 2019)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091E32D-F591-4B21-9471-3BAAFC2EDF69}"/>
              </a:ext>
            </a:extLst>
          </p:cNvPr>
          <p:cNvSpPr>
            <a:spLocks noGrp="1"/>
          </p:cNvSpPr>
          <p:nvPr/>
        </p:nvSpPr>
        <p:spPr>
          <a:xfrm>
            <a:off x="392113" y="2929320"/>
            <a:ext cx="8356600" cy="1222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/>
              <a:t>Python Package "</a:t>
            </a:r>
            <a:r>
              <a:rPr lang="en-GB" err="1"/>
              <a:t>Tigramite</a:t>
            </a:r>
            <a:r>
              <a:rPr lang="en-GB"/>
              <a:t>"</a:t>
            </a:r>
            <a:endParaRPr lang="en-US"/>
          </a:p>
          <a:p>
            <a:r>
              <a:rPr lang="en-GB"/>
              <a:t>Iterative conditional independence testing</a:t>
            </a:r>
          </a:p>
          <a:p>
            <a:r>
              <a:rPr lang="en-GB"/>
              <a:t>Can be used with different Independence tests</a:t>
            </a:r>
          </a:p>
          <a:p>
            <a:endParaRPr lang="en-GB"/>
          </a:p>
          <a:p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7A1291-6253-4CDB-AC95-14344D7B077B}"/>
              </a:ext>
            </a:extLst>
          </p:cNvPr>
          <p:cNvSpPr>
            <a:spLocks noGrp="1"/>
          </p:cNvSpPr>
          <p:nvPr/>
        </p:nvSpPr>
        <p:spPr>
          <a:xfrm>
            <a:off x="460556" y="4315117"/>
            <a:ext cx="6911975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/>
              <a:t>Temporal Causal Discovery Method (TCDF)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42CE41B-EDE2-493B-8212-57258896524B}"/>
              </a:ext>
            </a:extLst>
          </p:cNvPr>
          <p:cNvSpPr>
            <a:spLocks noGrp="1"/>
          </p:cNvSpPr>
          <p:nvPr/>
        </p:nvSpPr>
        <p:spPr>
          <a:xfrm>
            <a:off x="462144" y="4970212"/>
            <a:ext cx="8356600" cy="70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17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/>
              <a:t>Uses Attention-based Convolutional Network</a:t>
            </a:r>
          </a:p>
          <a:p>
            <a:pPr marL="114300" indent="0"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818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8870F-FAFB-4A23-A9B6-90585551B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Causeme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C84361-9AFB-47C7-BDA2-FFBA266595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Evaluation </a:t>
            </a:r>
            <a:r>
              <a:rPr lang="de-DE" err="1"/>
              <a:t>with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Causeme</a:t>
            </a:r>
            <a:r>
              <a:rPr lang="de-DE"/>
              <a:t>-Benchmark-</a:t>
            </a:r>
            <a:r>
              <a:rPr lang="de-DE" err="1"/>
              <a:t>Platform</a:t>
            </a:r>
            <a:endParaRPr lang="de-DE"/>
          </a:p>
          <a:p>
            <a:r>
              <a:rPr lang="de-DE" err="1"/>
              <a:t>No</a:t>
            </a:r>
            <a:r>
              <a:rPr lang="de-DE"/>
              <a:t> </a:t>
            </a:r>
            <a:r>
              <a:rPr lang="de-DE" err="1"/>
              <a:t>Ground-Truth</a:t>
            </a:r>
            <a:r>
              <a:rPr lang="de-DE"/>
              <a:t> -&gt; Stick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given</a:t>
            </a:r>
            <a:r>
              <a:rPr lang="de-DE"/>
              <a:t> </a:t>
            </a:r>
            <a:r>
              <a:rPr lang="de-DE" err="1"/>
              <a:t>metrics</a:t>
            </a:r>
            <a:endParaRPr lang="de-DE"/>
          </a:p>
          <a:p>
            <a:endParaRPr lang="de-DE"/>
          </a:p>
          <a:p>
            <a:r>
              <a:rPr lang="de-DE"/>
              <a:t>Single </a:t>
            </a:r>
            <a:r>
              <a:rPr lang="de-DE" err="1"/>
              <a:t>benchmark</a:t>
            </a:r>
            <a:r>
              <a:rPr lang="de-DE"/>
              <a:t> </a:t>
            </a: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contain</a:t>
            </a:r>
            <a:r>
              <a:rPr lang="de-DE"/>
              <a:t> </a:t>
            </a:r>
            <a:r>
              <a:rPr lang="de-DE" err="1"/>
              <a:t>up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200 </a:t>
            </a:r>
            <a:r>
              <a:rPr lang="de-DE" err="1"/>
              <a:t>datasets</a:t>
            </a:r>
            <a:endParaRPr lang="de-DE"/>
          </a:p>
          <a:p>
            <a:r>
              <a:rPr lang="de-DE" err="1"/>
              <a:t>One</a:t>
            </a:r>
            <a:r>
              <a:rPr lang="de-DE"/>
              <a:t> </a:t>
            </a:r>
            <a:r>
              <a:rPr lang="de-DE" err="1"/>
              <a:t>benchmark</a:t>
            </a:r>
            <a:r>
              <a:rPr lang="de-DE"/>
              <a:t> </a:t>
            </a:r>
            <a:r>
              <a:rPr lang="de-DE" err="1"/>
              <a:t>group</a:t>
            </a:r>
            <a:r>
              <a:rPr lang="de-DE"/>
              <a:t> </a:t>
            </a:r>
            <a:r>
              <a:rPr lang="de-DE" err="1"/>
              <a:t>contains</a:t>
            </a:r>
            <a:r>
              <a:rPr lang="de-DE"/>
              <a:t> </a:t>
            </a:r>
            <a:r>
              <a:rPr lang="de-DE" err="1"/>
              <a:t>many</a:t>
            </a:r>
            <a:r>
              <a:rPr lang="de-DE"/>
              <a:t> </a:t>
            </a:r>
            <a:r>
              <a:rPr lang="de-DE" err="1"/>
              <a:t>benchmarks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different </a:t>
            </a:r>
            <a:r>
              <a:rPr lang="de-DE" err="1"/>
              <a:t>complexity</a:t>
            </a:r>
            <a:endParaRPr lang="de-DE"/>
          </a:p>
          <a:p>
            <a:endParaRPr lang="de-DE"/>
          </a:p>
          <a:p>
            <a:r>
              <a:rPr lang="de-DE"/>
              <a:t>=&gt; Need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conduct</a:t>
            </a:r>
            <a:r>
              <a:rPr lang="de-DE"/>
              <a:t> </a:t>
            </a:r>
            <a:r>
              <a:rPr lang="de-DE" i="1" err="1"/>
              <a:t>many</a:t>
            </a:r>
            <a:r>
              <a:rPr lang="de-DE"/>
              <a:t> </a:t>
            </a:r>
            <a:r>
              <a:rPr lang="de-DE" err="1"/>
              <a:t>experiments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6830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CA783-6E35-4E2D-9704-EF82E9B30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SDIL-Batch-System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95F7EE-2D5C-4539-8C0A-00D353DF2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2113" y="1198563"/>
            <a:ext cx="8356600" cy="2323570"/>
          </a:xfrm>
        </p:spPr>
        <p:txBody>
          <a:bodyPr/>
          <a:lstStyle/>
          <a:p>
            <a:r>
              <a:rPr lang="de-DE" err="1"/>
              <a:t>Use</a:t>
            </a:r>
            <a:r>
              <a:rPr lang="de-DE"/>
              <a:t> SDIL-Batch-System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efficiently</a:t>
            </a:r>
            <a:r>
              <a:rPr lang="de-DE"/>
              <a:t> </a:t>
            </a:r>
            <a:r>
              <a:rPr lang="de-DE" err="1"/>
              <a:t>execute</a:t>
            </a:r>
            <a:r>
              <a:rPr lang="de-DE"/>
              <a:t> </a:t>
            </a:r>
            <a:r>
              <a:rPr lang="de-DE" err="1"/>
              <a:t>many</a:t>
            </a:r>
            <a:r>
              <a:rPr lang="de-DE"/>
              <a:t> </a:t>
            </a:r>
            <a:r>
              <a:rPr lang="de-DE" err="1"/>
              <a:t>experiments</a:t>
            </a:r>
            <a:r>
              <a:rPr lang="de-DE"/>
              <a:t> in parallel</a:t>
            </a:r>
          </a:p>
          <a:p>
            <a:r>
              <a:rPr lang="de-DE" err="1"/>
              <a:t>Use</a:t>
            </a:r>
            <a:r>
              <a:rPr lang="de-DE"/>
              <a:t> </a:t>
            </a:r>
            <a:r>
              <a:rPr lang="de-DE" err="1"/>
              <a:t>modified</a:t>
            </a:r>
            <a:r>
              <a:rPr lang="de-DE"/>
              <a:t> sample </a:t>
            </a:r>
            <a:r>
              <a:rPr lang="de-DE" err="1"/>
              <a:t>script</a:t>
            </a:r>
            <a:r>
              <a:rPr lang="de-DE"/>
              <a:t> (</a:t>
            </a:r>
            <a:r>
              <a:rPr lang="de-DE" err="1"/>
              <a:t>command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</a:t>
            </a:r>
            <a:r>
              <a:rPr lang="de-DE" err="1"/>
              <a:t>parameters</a:t>
            </a:r>
            <a:r>
              <a:rPr lang="de-DE"/>
              <a:t>)</a:t>
            </a:r>
          </a:p>
          <a:p>
            <a:r>
              <a:rPr lang="de-DE"/>
              <a:t>Progress </a:t>
            </a:r>
            <a:r>
              <a:rPr lang="de-DE" err="1"/>
              <a:t>reporting</a:t>
            </a:r>
            <a:r>
              <a:rPr lang="de-DE"/>
              <a:t> via </a:t>
            </a:r>
            <a:r>
              <a:rPr lang="de-DE" err="1"/>
              <a:t>temporary</a:t>
            </a:r>
            <a:r>
              <a:rPr lang="de-DE"/>
              <a:t> </a:t>
            </a:r>
            <a:r>
              <a:rPr lang="de-DE" err="1"/>
              <a:t>file</a:t>
            </a:r>
            <a:r>
              <a:rPr lang="de-DE"/>
              <a:t> </a:t>
            </a:r>
            <a:r>
              <a:rPr lang="de-DE" err="1"/>
              <a:t>names</a:t>
            </a:r>
            <a:endParaRPr lang="de-DE"/>
          </a:p>
          <a:p>
            <a:endParaRPr lang="de-DE"/>
          </a:p>
          <a:p>
            <a:r>
              <a:rPr lang="de-DE"/>
              <a:t>Single </a:t>
            </a:r>
            <a:r>
              <a:rPr lang="de-DE" err="1"/>
              <a:t>experiments</a:t>
            </a:r>
            <a:r>
              <a:rPr lang="de-DE"/>
              <a:t> still </a:t>
            </a:r>
            <a:r>
              <a:rPr lang="de-DE" err="1"/>
              <a:t>take</a:t>
            </a:r>
            <a:r>
              <a:rPr lang="de-DE"/>
              <a:t> a </a:t>
            </a:r>
            <a:r>
              <a:rPr lang="de-DE" err="1"/>
              <a:t>long</a:t>
            </a:r>
            <a:r>
              <a:rPr lang="de-DE"/>
              <a:t> time,</a:t>
            </a:r>
            <a:r>
              <a:rPr lang="de-DE" i="1"/>
              <a:t> </a:t>
            </a:r>
            <a:r>
              <a:rPr lang="de-DE" i="1" err="1"/>
              <a:t>up</a:t>
            </a:r>
            <a:r>
              <a:rPr lang="de-DE" i="1"/>
              <a:t> </a:t>
            </a:r>
            <a:r>
              <a:rPr lang="de-DE" i="1" err="1"/>
              <a:t>to</a:t>
            </a:r>
            <a:r>
              <a:rPr lang="de-DE" i="1"/>
              <a:t> 12 </a:t>
            </a:r>
            <a:r>
              <a:rPr lang="de-DE" i="1" err="1"/>
              <a:t>hours</a:t>
            </a:r>
            <a:r>
              <a:rPr lang="de-DE" i="1"/>
              <a:t> </a:t>
            </a:r>
            <a:r>
              <a:rPr lang="de-DE" i="1" err="1"/>
              <a:t>and</a:t>
            </a:r>
            <a:r>
              <a:rPr lang="de-DE" i="1"/>
              <a:t> </a:t>
            </a:r>
            <a:r>
              <a:rPr lang="de-DE" i="1" err="1"/>
              <a:t>more</a:t>
            </a:r>
            <a:endParaRPr lang="de-DE" i="1"/>
          </a:p>
        </p:txBody>
      </p:sp>
      <p:pic>
        <p:nvPicPr>
          <p:cNvPr id="6146" name="Picture 2" descr="Smart Data Innovation Lab">
            <a:extLst>
              <a:ext uri="{FF2B5EF4-FFF2-40B4-BE49-F238E27FC236}">
                <a16:creationId xmlns:a16="http://schemas.microsoft.com/office/drawing/2014/main" id="{689C780E-F705-478A-B9E3-78BFCC0712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71"/>
          <a:stretch/>
        </p:blipFill>
        <p:spPr bwMode="auto">
          <a:xfrm>
            <a:off x="3369142" y="314125"/>
            <a:ext cx="2038350" cy="78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8AD0369-25E6-4D58-ACB0-BED60999D2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980"/>
          <a:stretch/>
        </p:blipFill>
        <p:spPr>
          <a:xfrm>
            <a:off x="1939604" y="3522133"/>
            <a:ext cx="5261617" cy="106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446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7105CE-F588-496C-8336-950F82DE3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Evaluation	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84284E8-5D46-46DC-9B5D-D4933AD188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err="1"/>
              <a:t>Which</a:t>
            </a:r>
            <a:r>
              <a:rPr lang="de-DE"/>
              <a:t> </a:t>
            </a:r>
            <a:r>
              <a:rPr lang="de-DE" err="1"/>
              <a:t>benchmark</a:t>
            </a:r>
            <a:r>
              <a:rPr lang="de-DE"/>
              <a:t> </a:t>
            </a:r>
            <a:r>
              <a:rPr lang="de-DE" err="1"/>
              <a:t>datasets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use</a:t>
            </a:r>
            <a:r>
              <a:rPr lang="de-DE"/>
              <a:t>?</a:t>
            </a:r>
          </a:p>
          <a:p>
            <a:r>
              <a:rPr lang="de-DE" err="1"/>
              <a:t>Which</a:t>
            </a:r>
            <a:r>
              <a:rPr lang="de-DE"/>
              <a:t> </a:t>
            </a:r>
            <a:r>
              <a:rPr lang="de-DE" err="1"/>
              <a:t>properties</a:t>
            </a:r>
            <a:r>
              <a:rPr lang="de-DE"/>
              <a:t> </a:t>
            </a:r>
            <a:r>
              <a:rPr lang="de-DE" err="1"/>
              <a:t>does</a:t>
            </a:r>
            <a:r>
              <a:rPr lang="de-DE"/>
              <a:t> </a:t>
            </a:r>
            <a:r>
              <a:rPr lang="de-DE" err="1"/>
              <a:t>our</a:t>
            </a:r>
            <a:r>
              <a:rPr lang="de-DE"/>
              <a:t> COVID-dataset </a:t>
            </a:r>
            <a:r>
              <a:rPr lang="de-DE" err="1"/>
              <a:t>have</a:t>
            </a:r>
            <a:r>
              <a:rPr lang="de-DE"/>
              <a:t>?</a:t>
            </a:r>
          </a:p>
          <a:p>
            <a:endParaRPr lang="de-DE"/>
          </a:p>
          <a:p>
            <a:r>
              <a:rPr lang="de-DE" err="1"/>
              <a:t>Algorithm</a:t>
            </a:r>
            <a:r>
              <a:rPr lang="de-DE"/>
              <a:t> </a:t>
            </a:r>
            <a:r>
              <a:rPr lang="de-DE" err="1"/>
              <a:t>should</a:t>
            </a:r>
            <a:r>
              <a:rPr lang="de-DE"/>
              <a:t> </a:t>
            </a:r>
            <a:r>
              <a:rPr lang="de-DE" err="1"/>
              <a:t>work</a:t>
            </a:r>
            <a:r>
              <a:rPr lang="de-DE"/>
              <a:t> </a:t>
            </a:r>
            <a:r>
              <a:rPr lang="de-DE" err="1"/>
              <a:t>well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all </a:t>
            </a:r>
            <a:r>
              <a:rPr lang="de-DE" err="1"/>
              <a:t>datasets</a:t>
            </a:r>
            <a:r>
              <a:rPr lang="de-DE"/>
              <a:t> (</a:t>
            </a:r>
            <a:r>
              <a:rPr lang="de-DE" err="1"/>
              <a:t>robustness</a:t>
            </a:r>
            <a:r>
              <a:rPr lang="de-DE"/>
              <a:t>)</a:t>
            </a:r>
          </a:p>
          <a:p>
            <a:endParaRPr lang="de-DE"/>
          </a:p>
          <a:p>
            <a:r>
              <a:rPr lang="de-DE"/>
              <a:t>Evaluation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metrics</a:t>
            </a:r>
            <a:r>
              <a:rPr lang="de-DE"/>
              <a:t> on </a:t>
            </a:r>
            <a:r>
              <a:rPr lang="de-DE" err="1"/>
              <a:t>small</a:t>
            </a:r>
            <a:r>
              <a:rPr lang="de-DE"/>
              <a:t> </a:t>
            </a:r>
            <a:r>
              <a:rPr lang="de-DE" err="1"/>
              <a:t>datasets</a:t>
            </a:r>
            <a:r>
              <a:rPr lang="de-DE"/>
              <a:t> </a:t>
            </a:r>
            <a:r>
              <a:rPr lang="de-DE" err="1"/>
              <a:t>from</a:t>
            </a:r>
            <a:r>
              <a:rPr lang="de-DE"/>
              <a:t> </a:t>
            </a:r>
            <a:r>
              <a:rPr lang="de-DE" err="1"/>
              <a:t>very</a:t>
            </a:r>
            <a:r>
              <a:rPr lang="de-DE"/>
              <a:t> different </a:t>
            </a:r>
            <a:r>
              <a:rPr lang="de-DE" err="1"/>
              <a:t>benchmark</a:t>
            </a:r>
            <a:r>
              <a:rPr lang="de-DE"/>
              <a:t> </a:t>
            </a:r>
            <a:r>
              <a:rPr lang="de-DE" err="1"/>
              <a:t>groups</a:t>
            </a:r>
            <a:r>
              <a:rPr lang="de-DE"/>
              <a:t>:</a:t>
            </a:r>
          </a:p>
          <a:p>
            <a:pPr lvl="1"/>
            <a:r>
              <a:rPr lang="de-DE"/>
              <a:t>Linear-VAR</a:t>
            </a:r>
          </a:p>
          <a:p>
            <a:pPr lvl="1"/>
            <a:r>
              <a:rPr lang="de-DE"/>
              <a:t>Linear-VAR-</a:t>
            </a:r>
            <a:r>
              <a:rPr lang="de-DE" err="1"/>
              <a:t>aggregated</a:t>
            </a:r>
            <a:endParaRPr lang="de-DE"/>
          </a:p>
          <a:p>
            <a:pPr lvl="1"/>
            <a:r>
              <a:rPr lang="de-DE" err="1"/>
              <a:t>TestWEATH</a:t>
            </a:r>
            <a:endParaRPr lang="de-DE"/>
          </a:p>
          <a:p>
            <a:pPr lvl="1"/>
            <a:r>
              <a:rPr lang="de-DE" err="1"/>
              <a:t>TestCLIM</a:t>
            </a:r>
            <a:endParaRPr lang="de-DE"/>
          </a:p>
          <a:p>
            <a:pPr lvl="1"/>
            <a:r>
              <a:rPr lang="de-DE" err="1"/>
              <a:t>river-runoff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7529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E99B3-F63D-4147-B1E2-495CA734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PCMCI</a:t>
            </a:r>
            <a:endParaRPr lang="en-GB" b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DB0418A-CF76-467B-88BA-D0C7599F7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258786"/>
              </p:ext>
            </p:extLst>
          </p:nvPr>
        </p:nvGraphicFramePr>
        <p:xfrm>
          <a:off x="593599" y="4297245"/>
          <a:ext cx="7882466" cy="1102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1233">
                  <a:extLst>
                    <a:ext uri="{9D8B030D-6E8A-4147-A177-3AD203B41FA5}">
                      <a16:colId xmlns:a16="http://schemas.microsoft.com/office/drawing/2014/main" val="2267947252"/>
                    </a:ext>
                  </a:extLst>
                </a:gridCol>
                <a:gridCol w="3941233">
                  <a:extLst>
                    <a:ext uri="{9D8B030D-6E8A-4147-A177-3AD203B41FA5}">
                      <a16:colId xmlns:a16="http://schemas.microsoft.com/office/drawing/2014/main" val="3248360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80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398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Fast runtime on small/medium datasets</a:t>
                      </a:r>
                    </a:p>
                    <a:p>
                      <a:pPr algn="ctr"/>
                      <a:r>
                        <a:rPr lang="en-GB"/>
                        <a:t>Good Performance on many benchmarks</a:t>
                      </a:r>
                    </a:p>
                    <a:p>
                      <a:pPr algn="ctr"/>
                      <a:r>
                        <a:rPr lang="en-GB"/>
                        <a:t>Few hyperparameters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Slow with nonlinear CI-Tests</a:t>
                      </a:r>
                    </a:p>
                    <a:p>
                      <a:pPr algn="ctr"/>
                      <a:r>
                        <a:rPr lang="en-GB"/>
                        <a:t>Slow for large numbers of 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641946"/>
                  </a:ext>
                </a:extLst>
              </a:tr>
            </a:tbl>
          </a:graphicData>
        </a:graphic>
      </p:graphicFrame>
      <p:pic>
        <p:nvPicPr>
          <p:cNvPr id="3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BF50CB-1B63-4AF3-ABAD-23B60593F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154" y="1798346"/>
            <a:ext cx="5410357" cy="2113639"/>
          </a:xfrm>
          <a:prstGeom prst="rect">
            <a:avLst/>
          </a:prstGeom>
        </p:spPr>
      </p:pic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CDEB2E33-760C-40B9-BE86-60D63D408B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367752"/>
              </p:ext>
            </p:extLst>
          </p:nvPr>
        </p:nvGraphicFramePr>
        <p:xfrm>
          <a:off x="453345" y="1926949"/>
          <a:ext cx="2569632" cy="6777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943">
                  <a:extLst>
                    <a:ext uri="{9D8B030D-6E8A-4147-A177-3AD203B41FA5}">
                      <a16:colId xmlns:a16="http://schemas.microsoft.com/office/drawing/2014/main" val="3976220895"/>
                    </a:ext>
                  </a:extLst>
                </a:gridCol>
                <a:gridCol w="494955">
                  <a:extLst>
                    <a:ext uri="{9D8B030D-6E8A-4147-A177-3AD203B41FA5}">
                      <a16:colId xmlns:a16="http://schemas.microsoft.com/office/drawing/2014/main" val="2234759883"/>
                    </a:ext>
                  </a:extLst>
                </a:gridCol>
                <a:gridCol w="440267">
                  <a:extLst>
                    <a:ext uri="{9D8B030D-6E8A-4147-A177-3AD203B41FA5}">
                      <a16:colId xmlns:a16="http://schemas.microsoft.com/office/drawing/2014/main" val="3773744359"/>
                    </a:ext>
                  </a:extLst>
                </a:gridCol>
                <a:gridCol w="474133">
                  <a:extLst>
                    <a:ext uri="{9D8B030D-6E8A-4147-A177-3AD203B41FA5}">
                      <a16:colId xmlns:a16="http://schemas.microsoft.com/office/drawing/2014/main" val="1549685238"/>
                    </a:ext>
                  </a:extLst>
                </a:gridCol>
                <a:gridCol w="550334">
                  <a:extLst>
                    <a:ext uri="{9D8B030D-6E8A-4147-A177-3AD203B41FA5}">
                      <a16:colId xmlns:a16="http://schemas.microsoft.com/office/drawing/2014/main" val="295779184"/>
                    </a:ext>
                  </a:extLst>
                </a:gridCol>
              </a:tblGrid>
              <a:tr h="166466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Linear-VAR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FPR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TPR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9385049"/>
                  </a:ext>
                </a:extLst>
              </a:tr>
              <a:tr h="166466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T-150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0.9038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0.8295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0.0533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0.5983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extLst>
                  <a:ext uri="{0D108BD9-81ED-4DB2-BD59-A6C34878D82A}">
                    <a16:rowId xmlns:a16="http://schemas.microsoft.com/office/drawing/2014/main" val="1642077167"/>
                  </a:ext>
                </a:extLst>
              </a:tr>
              <a:tr h="166466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T-300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0.9824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0.9379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0.055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0.9167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extLst>
                  <a:ext uri="{0D108BD9-81ED-4DB2-BD59-A6C34878D82A}">
                    <a16:rowId xmlns:a16="http://schemas.microsoft.com/office/drawing/2014/main" val="1914375318"/>
                  </a:ext>
                </a:extLst>
              </a:tr>
            </a:tbl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F15AD74C-D700-49A7-8129-BFAC30EC697B}"/>
              </a:ext>
            </a:extLst>
          </p:cNvPr>
          <p:cNvSpPr txBox="1"/>
          <p:nvPr/>
        </p:nvSpPr>
        <p:spPr>
          <a:xfrm>
            <a:off x="390525" y="1319479"/>
            <a:ext cx="2632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Generally </a:t>
            </a:r>
            <a:r>
              <a:rPr lang="de-DE" err="1"/>
              <a:t>good</a:t>
            </a:r>
            <a:r>
              <a:rPr lang="de-DE"/>
              <a:t> </a:t>
            </a:r>
            <a:r>
              <a:rPr lang="de-DE" err="1"/>
              <a:t>performance</a:t>
            </a:r>
            <a:endParaRPr lang="de-DE"/>
          </a:p>
          <a:p>
            <a:r>
              <a:rPr lang="de-DE"/>
              <a:t>Very sensitive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length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data</a:t>
            </a:r>
            <a:endParaRPr lang="de-DE"/>
          </a:p>
        </p:txBody>
      </p:sp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B2A52754-DD11-482D-BBE2-CB9E011BEF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82071"/>
              </p:ext>
            </p:extLst>
          </p:nvPr>
        </p:nvGraphicFramePr>
        <p:xfrm>
          <a:off x="453345" y="2906748"/>
          <a:ext cx="2569632" cy="876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943">
                  <a:extLst>
                    <a:ext uri="{9D8B030D-6E8A-4147-A177-3AD203B41FA5}">
                      <a16:colId xmlns:a16="http://schemas.microsoft.com/office/drawing/2014/main" val="3976220895"/>
                    </a:ext>
                  </a:extLst>
                </a:gridCol>
                <a:gridCol w="494955">
                  <a:extLst>
                    <a:ext uri="{9D8B030D-6E8A-4147-A177-3AD203B41FA5}">
                      <a16:colId xmlns:a16="http://schemas.microsoft.com/office/drawing/2014/main" val="2234759883"/>
                    </a:ext>
                  </a:extLst>
                </a:gridCol>
                <a:gridCol w="440267">
                  <a:extLst>
                    <a:ext uri="{9D8B030D-6E8A-4147-A177-3AD203B41FA5}">
                      <a16:colId xmlns:a16="http://schemas.microsoft.com/office/drawing/2014/main" val="3773744359"/>
                    </a:ext>
                  </a:extLst>
                </a:gridCol>
                <a:gridCol w="474133">
                  <a:extLst>
                    <a:ext uri="{9D8B030D-6E8A-4147-A177-3AD203B41FA5}">
                      <a16:colId xmlns:a16="http://schemas.microsoft.com/office/drawing/2014/main" val="1549685238"/>
                    </a:ext>
                  </a:extLst>
                </a:gridCol>
                <a:gridCol w="550334">
                  <a:extLst>
                    <a:ext uri="{9D8B030D-6E8A-4147-A177-3AD203B41FA5}">
                      <a16:colId xmlns:a16="http://schemas.microsoft.com/office/drawing/2014/main" val="295779184"/>
                    </a:ext>
                  </a:extLst>
                </a:gridCol>
              </a:tblGrid>
              <a:tr h="166466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nongauss-VAR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FPR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TPR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9385049"/>
                  </a:ext>
                </a:extLst>
              </a:tr>
              <a:tr h="166466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T-150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0.7986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0.0627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42077167"/>
                  </a:ext>
                </a:extLst>
              </a:tr>
              <a:tr h="166466">
                <a:tc>
                  <a:txBody>
                    <a:bodyPr/>
                    <a:lstStyle/>
                    <a:p>
                      <a:pPr algn="ctr" fontAlgn="b"/>
                      <a:r>
                        <a:rPr lang="de-DE" sz="1000" u="none" strike="noStrike">
                          <a:effectLst/>
                        </a:rPr>
                        <a:t>T-200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0.8968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0.6672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14375318"/>
                  </a:ext>
                </a:extLst>
              </a:tr>
              <a:tr h="166466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de-DE" sz="1000" u="none" strike="noStrike">
                          <a:effectLst/>
                        </a:rPr>
                        <a:t>T-300</a:t>
                      </a:r>
                      <a:endParaRPr lang="de-DE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23" marR="8323" marT="832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0.9622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0.9406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0.0582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44294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9041716"/>
      </p:ext>
    </p:extLst>
  </p:cSld>
  <p:clrMapOvr>
    <a:masterClrMapping/>
  </p:clrMapOvr>
</p:sld>
</file>

<file path=ppt/theme/theme1.xml><?xml version="1.0" encoding="utf-8"?>
<a:theme xmlns:a="http://schemas.openxmlformats.org/drawingml/2006/main" name="KIT-PPT_Master_dt_2016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009682"/>
      </a:accent1>
      <a:accent2>
        <a:srgbClr val="4664AA"/>
      </a:accent2>
      <a:accent3>
        <a:srgbClr val="FFFFFF"/>
      </a:accent3>
      <a:accent4>
        <a:srgbClr val="000000"/>
      </a:accent4>
      <a:accent5>
        <a:srgbClr val="AAC9C1"/>
      </a:accent5>
      <a:accent6>
        <a:srgbClr val="3F5A9A"/>
      </a:accent6>
      <a:hlink>
        <a:srgbClr val="808080"/>
      </a:hlink>
      <a:folHlink>
        <a:srgbClr val="7D92C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A3F9C00A6DA2646A83373DB5C567C9C" ma:contentTypeVersion="8" ma:contentTypeDescription="Ein neues Dokument erstellen." ma:contentTypeScope="" ma:versionID="1c18dc188f26612626c48d01ccf14942">
  <xsd:schema xmlns:xsd="http://www.w3.org/2001/XMLSchema" xmlns:xs="http://www.w3.org/2001/XMLSchema" xmlns:p="http://schemas.microsoft.com/office/2006/metadata/properties" xmlns:ns2="c90a51bd-59d7-4800-943c-0daddcaa056f" targetNamespace="http://schemas.microsoft.com/office/2006/metadata/properties" ma:root="true" ma:fieldsID="8eb628d6e114b2749f4e9a8eb5a920a6" ns2:_="">
    <xsd:import namespace="c90a51bd-59d7-4800-943c-0daddcaa056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0a51bd-59d7-4800-943c-0daddcaa05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07580F-D87C-4CB6-9DFE-F223678CCD99}">
  <ds:schemaRefs>
    <ds:schemaRef ds:uri="http://purl.org/dc/terms/"/>
    <ds:schemaRef ds:uri="http://www.w3.org/XML/1998/namespace"/>
    <ds:schemaRef ds:uri="c90a51bd-59d7-4800-943c-0daddcaa056f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3E9D49B0-AEA5-4D45-8F52-74F5417E246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30B716-08FA-42D5-8576-607EE558C398}">
  <ds:schemaRefs>
    <ds:schemaRef ds:uri="c90a51bd-59d7-4800-943c-0daddcaa056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1507</Words>
  <Application>Microsoft Macintosh PowerPoint</Application>
  <PresentationFormat>On-screen Show (4:3)</PresentationFormat>
  <Paragraphs>467</Paragraphs>
  <Slides>43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6" baseType="lpstr">
      <vt:lpstr>Calibri</vt:lpstr>
      <vt:lpstr>Arial</vt:lpstr>
      <vt:lpstr>KIT-PPT_Master_dt_2016</vt:lpstr>
      <vt:lpstr>PowerPoint Presentation</vt:lpstr>
      <vt:lpstr>Content</vt:lpstr>
      <vt:lpstr>Motivation</vt:lpstr>
      <vt:lpstr>Causal Inference</vt:lpstr>
      <vt:lpstr>Transfer Entropy</vt:lpstr>
      <vt:lpstr>Causeme</vt:lpstr>
      <vt:lpstr>SDIL-Batch-System</vt:lpstr>
      <vt:lpstr>Evaluation </vt:lpstr>
      <vt:lpstr>PCMCI</vt:lpstr>
      <vt:lpstr>Transfer Entropy</vt:lpstr>
      <vt:lpstr>Temporal Causal Discovery Framework (TCDF) </vt:lpstr>
      <vt:lpstr>Benchmark-Groups</vt:lpstr>
      <vt:lpstr>Benchmark-Groups</vt:lpstr>
      <vt:lpstr>TCDF Hyperparameters</vt:lpstr>
      <vt:lpstr>TCDF Hyperparameters</vt:lpstr>
      <vt:lpstr>Causal Discovery for COVID-19 Data Sets</vt:lpstr>
      <vt:lpstr>Regional Data for Germany - Augmentation</vt:lpstr>
      <vt:lpstr>Regional Data for Germany: Time Series Added</vt:lpstr>
      <vt:lpstr>Regional Data for Germany: Time Series Added</vt:lpstr>
      <vt:lpstr>Regional Data for Germany: Time Series Added</vt:lpstr>
      <vt:lpstr>PCMCI for COVID-19: Germany (Tau=8)</vt:lpstr>
      <vt:lpstr>PCMCI for COVID-19: Germany (Tau=8)</vt:lpstr>
      <vt:lpstr>PCMCI for COVID-19: Germany (Tau=8)</vt:lpstr>
      <vt:lpstr>PCMCI for COVID-19: Germany (Tau=8)</vt:lpstr>
      <vt:lpstr>PCMCI for COVID-19: Germany (Tau=8)</vt:lpstr>
      <vt:lpstr>PCMCI for COVID-19: Italy (Tau=8)</vt:lpstr>
      <vt:lpstr>PCMCI for COVID-19: Italy (Tau=8)</vt:lpstr>
      <vt:lpstr>PCMCI for COVID-19: US (Tau=8)</vt:lpstr>
      <vt:lpstr>PCMCI for COVID-19: US (Tau=8)</vt:lpstr>
      <vt:lpstr>PCMCI for COVID-19: Germany (Tau=14)</vt:lpstr>
      <vt:lpstr>PCMCI for COVID-19: Germany (Tau=14)</vt:lpstr>
      <vt:lpstr>PCMCI for COVID-19: Italy (Tau=14)</vt:lpstr>
      <vt:lpstr>PCMCI for COVID-19: Italy (Tau=14)</vt:lpstr>
      <vt:lpstr>PCMCI for COVID-19: US (Tau=14)</vt:lpstr>
      <vt:lpstr>PCMCI for COVID-19: US (Tau=14)</vt:lpstr>
      <vt:lpstr>TCDF for COVID-19: Germany</vt:lpstr>
      <vt:lpstr>TCDF for COVID-19: Germany (kernels=14)</vt:lpstr>
      <vt:lpstr>TCDF for COVID-19: Germany (kernels=14, one hidden layer)</vt:lpstr>
      <vt:lpstr>TCDF for COVID-19: Italy (lr=0.01)</vt:lpstr>
      <vt:lpstr>TCDF for COVID-19: US (lr=0.01)</vt:lpstr>
      <vt:lpstr>Summary &amp; Conclusions</vt:lpstr>
      <vt:lpstr>Thank you for your attention!</vt:lpstr>
      <vt:lpstr>PCMCI Exploration (Backup)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Thassilo Helmold</dc:creator>
  <cp:lastModifiedBy>Schnaidt, Robin</cp:lastModifiedBy>
  <cp:revision>1</cp:revision>
  <dcterms:created xsi:type="dcterms:W3CDTF">2020-05-11T08:33:12Z</dcterms:created>
  <dcterms:modified xsi:type="dcterms:W3CDTF">2020-07-20T14:14:23Z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0x0101002A3F9C00A6DA2646A83373DB5C567C9C</vt:lpwstr>
  </property>
</Properties>
</file>